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80" r:id="rId2"/>
    <p:sldMasterId id="2147483681" r:id="rId3"/>
    <p:sldMasterId id="2147483665" r:id="rId4"/>
    <p:sldMasterId id="2147483685" r:id="rId5"/>
  </p:sldMasterIdLst>
  <p:notesMasterIdLst>
    <p:notesMasterId r:id="rId14"/>
  </p:notesMasterIdLst>
  <p:sldIdLst>
    <p:sldId id="263" r:id="rId6"/>
    <p:sldId id="381" r:id="rId7"/>
    <p:sldId id="401" r:id="rId8"/>
    <p:sldId id="400" r:id="rId9"/>
    <p:sldId id="399" r:id="rId10"/>
    <p:sldId id="416" r:id="rId11"/>
    <p:sldId id="402" r:id="rId12"/>
    <p:sldId id="403" r:id="rId13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B54"/>
    <a:srgbClr val="446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5" autoAdjust="0"/>
    <p:restoredTop sz="75646" autoAdjust="0"/>
  </p:normalViewPr>
  <p:slideViewPr>
    <p:cSldViewPr snapToGrid="0">
      <p:cViewPr varScale="1">
        <p:scale>
          <a:sx n="73" d="100"/>
          <a:sy n="73" d="100"/>
        </p:scale>
        <p:origin x="63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2652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580346-B48C-4B0E-A1D5-47CD0BFC04E2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23D2EA-3767-45F4-A103-1BCEAD18D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7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3D2EA-3767-45F4-A103-1BCEAD18DA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3D2EA-3767-45F4-A103-1BCEAD18DA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7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3D2EA-3767-45F4-A103-1BCEAD18DA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8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3D2EA-3767-45F4-A103-1BCEAD18DA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72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3D2EA-3767-45F4-A103-1BCEAD18DA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77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3D2EA-3767-45F4-A103-1BCEAD18DA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6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E1AB51-CBB9-77C2-B17F-253126B79EF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7A562-1513-2785-FD2D-E91ACDE8C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367098"/>
            <a:ext cx="7886700" cy="40930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931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6D277CE-1049-765B-4402-C05B0BBD2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4010A9-3D05-C563-633B-93D9CFFA5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367098"/>
            <a:ext cx="7886700" cy="40930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56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6D277CE-1049-765B-4402-C05B0BBD2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56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107D64-9D76-E49A-8EBE-398D4512D8B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2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975A186-A83A-A5AF-311B-4482F8D444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8226" y="1719820"/>
            <a:ext cx="5111578" cy="17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1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107D64-9D76-E49A-8EBE-398D4512D8B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2"/>
              </a:solidFill>
            </a:endParaRP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CA2215D0-8D65-27C8-BDCD-347579F5E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6465" y="1715444"/>
            <a:ext cx="5137837" cy="171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49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5BD1F-6B22-B6B1-8EA1-B12623EF1F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56784"/>
            <a:ext cx="9144000" cy="386715"/>
          </a:xfrm>
          <a:prstGeom prst="rect">
            <a:avLst/>
          </a:prstGeom>
        </p:spPr>
      </p:pic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03C5DD3E-ADD9-D464-42D6-F1787FCC81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9691" y="4872916"/>
            <a:ext cx="1533665" cy="1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6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134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1">
            <a:extLst>
              <a:ext uri="{FF2B5EF4-FFF2-40B4-BE49-F238E27FC236}">
                <a16:creationId xmlns:a16="http://schemas.microsoft.com/office/drawing/2014/main" id="{7B628BC9-C405-B71A-D3AD-1D50E3BE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07" y="147243"/>
            <a:ext cx="7242543" cy="634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EE9DBA-7842-2457-E984-A01F36036E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937" y="1325880"/>
            <a:ext cx="7884414" cy="2633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673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1">
            <a:extLst>
              <a:ext uri="{FF2B5EF4-FFF2-40B4-BE49-F238E27FC236}">
                <a16:creationId xmlns:a16="http://schemas.microsoft.com/office/drawing/2014/main" id="{F880D6C3-4A6A-0E1C-4A08-60D5F3DB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07" y="147243"/>
            <a:ext cx="7242543" cy="634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199B6B6-277F-81C0-29D6-79FE9421F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937" y="1325880"/>
            <a:ext cx="7884414" cy="2633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845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107D64-9D76-E49A-8EBE-398D4512D8B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2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975A186-A83A-A5AF-311B-4482F8D444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8226" y="1719820"/>
            <a:ext cx="5111578" cy="17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69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2678D-5AE3-D0A4-245B-84A7975AD0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227475"/>
            <a:ext cx="7886700" cy="68855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71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66FEF5F-F034-99AE-0C14-EF39C0F40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7933" y="937683"/>
            <a:ext cx="3268133" cy="32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7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FDB38E-5096-489B-BFC2-7DC5FA5A3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0581" y="1895475"/>
            <a:ext cx="23622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43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2A6F62-1602-4951-607C-2F7C8D07E139}"/>
              </a:ext>
            </a:extLst>
          </p:cNvPr>
          <p:cNvSpPr/>
          <p:nvPr userDrawn="1"/>
        </p:nvSpPr>
        <p:spPr>
          <a:xfrm>
            <a:off x="-1" y="0"/>
            <a:ext cx="9162343" cy="5143500"/>
          </a:xfrm>
          <a:prstGeom prst="rect">
            <a:avLst/>
          </a:prstGeom>
          <a:solidFill>
            <a:srgbClr val="4460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63161-F446-A733-1A67-E4F2676CFD4D}"/>
              </a:ext>
            </a:extLst>
          </p:cNvPr>
          <p:cNvSpPr/>
          <p:nvPr userDrawn="1"/>
        </p:nvSpPr>
        <p:spPr>
          <a:xfrm>
            <a:off x="-1" y="4864608"/>
            <a:ext cx="9162343" cy="2788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CEE3F-F5A7-0B15-89AD-D68B6482ED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9268" y="992442"/>
            <a:ext cx="5605463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BC4839B-5C82-B530-5A3A-B4CEE5F45505}"/>
              </a:ext>
            </a:extLst>
          </p:cNvPr>
          <p:cNvSpPr/>
          <p:nvPr userDrawn="1"/>
        </p:nvSpPr>
        <p:spPr>
          <a:xfrm>
            <a:off x="1609344" y="3703320"/>
            <a:ext cx="320040" cy="320040"/>
          </a:xfrm>
          <a:prstGeom prst="ellipse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1C2251-B3C0-1882-BF29-5F30FCF78B37}"/>
              </a:ext>
            </a:extLst>
          </p:cNvPr>
          <p:cNvSpPr/>
          <p:nvPr userDrawn="1"/>
        </p:nvSpPr>
        <p:spPr>
          <a:xfrm>
            <a:off x="7214615" y="3703320"/>
            <a:ext cx="320040" cy="320040"/>
          </a:xfrm>
          <a:prstGeom prst="ellipse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198AE4-2871-E9B8-4888-5BC5346B233D}"/>
              </a:ext>
            </a:extLst>
          </p:cNvPr>
          <p:cNvSpPr/>
          <p:nvPr userDrawn="1"/>
        </p:nvSpPr>
        <p:spPr>
          <a:xfrm>
            <a:off x="1609248" y="800100"/>
            <a:ext cx="320040" cy="320040"/>
          </a:xfrm>
          <a:prstGeom prst="ellipse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D456A8-9546-A2CC-6B1B-F17D30C7C4DF}"/>
              </a:ext>
            </a:extLst>
          </p:cNvPr>
          <p:cNvSpPr/>
          <p:nvPr userDrawn="1"/>
        </p:nvSpPr>
        <p:spPr>
          <a:xfrm>
            <a:off x="7214615" y="813817"/>
            <a:ext cx="320040" cy="320040"/>
          </a:xfrm>
          <a:prstGeom prst="ellipse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4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2A6F62-1602-4951-607C-2F7C8D07E139}"/>
              </a:ext>
            </a:extLst>
          </p:cNvPr>
          <p:cNvSpPr/>
          <p:nvPr userDrawn="1"/>
        </p:nvSpPr>
        <p:spPr>
          <a:xfrm>
            <a:off x="-1" y="0"/>
            <a:ext cx="9162343" cy="5143500"/>
          </a:xfrm>
          <a:prstGeom prst="rect">
            <a:avLst/>
          </a:prstGeom>
          <a:solidFill>
            <a:srgbClr val="4460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63161-F446-A733-1A67-E4F2676CFD4D}"/>
              </a:ext>
            </a:extLst>
          </p:cNvPr>
          <p:cNvSpPr/>
          <p:nvPr userDrawn="1"/>
        </p:nvSpPr>
        <p:spPr>
          <a:xfrm>
            <a:off x="-1" y="4864608"/>
            <a:ext cx="9162343" cy="2788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CEE3F-F5A7-0B15-89AD-D68B6482ED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9268" y="992442"/>
            <a:ext cx="5605463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BC4839B-5C82-B530-5A3A-B4CEE5F45505}"/>
              </a:ext>
            </a:extLst>
          </p:cNvPr>
          <p:cNvSpPr/>
          <p:nvPr userDrawn="1"/>
        </p:nvSpPr>
        <p:spPr>
          <a:xfrm>
            <a:off x="1609344" y="3703320"/>
            <a:ext cx="320040" cy="320040"/>
          </a:xfrm>
          <a:prstGeom prst="ellipse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1C2251-B3C0-1882-BF29-5F30FCF78B37}"/>
              </a:ext>
            </a:extLst>
          </p:cNvPr>
          <p:cNvSpPr/>
          <p:nvPr userDrawn="1"/>
        </p:nvSpPr>
        <p:spPr>
          <a:xfrm>
            <a:off x="7214615" y="3703320"/>
            <a:ext cx="320040" cy="320040"/>
          </a:xfrm>
          <a:prstGeom prst="ellipse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198AE4-2871-E9B8-4888-5BC5346B233D}"/>
              </a:ext>
            </a:extLst>
          </p:cNvPr>
          <p:cNvSpPr/>
          <p:nvPr userDrawn="1"/>
        </p:nvSpPr>
        <p:spPr>
          <a:xfrm>
            <a:off x="1609248" y="800100"/>
            <a:ext cx="320040" cy="320040"/>
          </a:xfrm>
          <a:prstGeom prst="ellipse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D456A8-9546-A2CC-6B1B-F17D30C7C4DF}"/>
              </a:ext>
            </a:extLst>
          </p:cNvPr>
          <p:cNvSpPr/>
          <p:nvPr userDrawn="1"/>
        </p:nvSpPr>
        <p:spPr>
          <a:xfrm>
            <a:off x="7214615" y="813817"/>
            <a:ext cx="320040" cy="320040"/>
          </a:xfrm>
          <a:prstGeom prst="ellipse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56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2A6F62-1602-4951-607C-2F7C8D07E139}"/>
              </a:ext>
            </a:extLst>
          </p:cNvPr>
          <p:cNvSpPr/>
          <p:nvPr userDrawn="1"/>
        </p:nvSpPr>
        <p:spPr>
          <a:xfrm>
            <a:off x="-1" y="0"/>
            <a:ext cx="9162343" cy="5143500"/>
          </a:xfrm>
          <a:prstGeom prst="rect">
            <a:avLst/>
          </a:prstGeom>
          <a:solidFill>
            <a:srgbClr val="4460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63161-F446-A733-1A67-E4F2676CFD4D}"/>
              </a:ext>
            </a:extLst>
          </p:cNvPr>
          <p:cNvSpPr/>
          <p:nvPr userDrawn="1"/>
        </p:nvSpPr>
        <p:spPr>
          <a:xfrm>
            <a:off x="-1" y="4864608"/>
            <a:ext cx="9162343" cy="2788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CEE3F-F5A7-0B15-89AD-D68B6482ED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0624" y="466344"/>
            <a:ext cx="4151377" cy="3877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72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2A6F62-1602-4951-607C-2F7C8D07E139}"/>
              </a:ext>
            </a:extLst>
          </p:cNvPr>
          <p:cNvSpPr/>
          <p:nvPr userDrawn="1"/>
        </p:nvSpPr>
        <p:spPr>
          <a:xfrm>
            <a:off x="-1" y="0"/>
            <a:ext cx="9162343" cy="5143500"/>
          </a:xfrm>
          <a:prstGeom prst="rect">
            <a:avLst/>
          </a:prstGeom>
          <a:solidFill>
            <a:srgbClr val="4460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63161-F446-A733-1A67-E4F2676CFD4D}"/>
              </a:ext>
            </a:extLst>
          </p:cNvPr>
          <p:cNvSpPr/>
          <p:nvPr userDrawn="1"/>
        </p:nvSpPr>
        <p:spPr>
          <a:xfrm>
            <a:off x="-1" y="4864608"/>
            <a:ext cx="9162343" cy="2788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CEE3F-F5A7-0B15-89AD-D68B6482ED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0624" y="466344"/>
            <a:ext cx="4151377" cy="3877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9BC3939-4523-F6FC-BA26-1303B0308B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1431" y="466344"/>
            <a:ext cx="2481945" cy="19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67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FDB38E-5096-489B-BFC2-7DC5FA5A3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0581" y="1895475"/>
            <a:ext cx="23622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65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037411F-8C5B-0F18-2CC7-E6CE6DCB4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" y="-477795"/>
            <a:ext cx="9156358" cy="6104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5DBF1B-5491-04AE-303F-217DF29ECC53}"/>
              </a:ext>
            </a:extLst>
          </p:cNvPr>
          <p:cNvSpPr/>
          <p:nvPr userDrawn="1"/>
        </p:nvSpPr>
        <p:spPr>
          <a:xfrm>
            <a:off x="2982097" y="-477794"/>
            <a:ext cx="6171943" cy="6161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0EDB3-99A2-B135-CDBE-F8FF3E3F3B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5975" y="374650"/>
            <a:ext cx="5449888" cy="46180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30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037411F-8C5B-0F18-2CC7-E6CE6DCB4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" y="-477795"/>
            <a:ext cx="9156358" cy="6104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5DBF1B-5491-04AE-303F-217DF29ECC53}"/>
              </a:ext>
            </a:extLst>
          </p:cNvPr>
          <p:cNvSpPr/>
          <p:nvPr userDrawn="1"/>
        </p:nvSpPr>
        <p:spPr>
          <a:xfrm>
            <a:off x="-2318" y="-477795"/>
            <a:ext cx="6171943" cy="6104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0EDB3-99A2-B135-CDBE-F8FF3E3F3B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667" y="466147"/>
            <a:ext cx="4908261" cy="421120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2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6CEC66-C1E6-E110-AC45-2ECAB1F4367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2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B5B7001-924F-DD14-4BB5-33390EA01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8988" y="1619172"/>
            <a:ext cx="2481945" cy="19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Y-Animation2.mp4">
            <a:hlinkClick r:id="" action="ppaction://media"/>
            <a:extLst>
              <a:ext uri="{FF2B5EF4-FFF2-40B4-BE49-F238E27FC236}">
                <a16:creationId xmlns:a16="http://schemas.microsoft.com/office/drawing/2014/main" id="{A5F1DF68-89BD-97EC-DE6C-5A9CF235C39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Y-Animation-Slower.mp4">
            <a:hlinkClick r:id="" action="ppaction://media"/>
            <a:extLst>
              <a:ext uri="{FF2B5EF4-FFF2-40B4-BE49-F238E27FC236}">
                <a16:creationId xmlns:a16="http://schemas.microsoft.com/office/drawing/2014/main" id="{21F421BA-2144-60C2-5C44-F0AD0B17F65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6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037411F-8C5B-0F18-2CC7-E6CE6DCB4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" y="-477795"/>
            <a:ext cx="9156358" cy="6104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5DBF1B-5491-04AE-303F-217DF29ECC53}"/>
              </a:ext>
            </a:extLst>
          </p:cNvPr>
          <p:cNvSpPr/>
          <p:nvPr userDrawn="1"/>
        </p:nvSpPr>
        <p:spPr>
          <a:xfrm>
            <a:off x="1835692" y="-477795"/>
            <a:ext cx="7325241" cy="6161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E46FA5-F84A-834C-E909-750F57BE8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9320" y="1901785"/>
            <a:ext cx="4571614" cy="133992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accent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30EB2E5-2B7C-2003-A4E3-2FE0273440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7868" y="-67892"/>
            <a:ext cx="2032000" cy="15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3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037411F-8C5B-0F18-2CC7-E6CE6DCB4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" y="-477795"/>
            <a:ext cx="9156358" cy="6104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5DBF1B-5491-04AE-303F-217DF29ECC53}"/>
              </a:ext>
            </a:extLst>
          </p:cNvPr>
          <p:cNvSpPr/>
          <p:nvPr userDrawn="1"/>
        </p:nvSpPr>
        <p:spPr>
          <a:xfrm>
            <a:off x="1" y="-477794"/>
            <a:ext cx="7654635" cy="6161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E46FA5-F84A-834C-E909-750F57BE8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9364" y="1901785"/>
            <a:ext cx="4571614" cy="133992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accent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46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037411F-8C5B-0F18-2CC7-E6CE6DCB4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" y="-477795"/>
            <a:ext cx="9156358" cy="6104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5DBF1B-5491-04AE-303F-217DF29ECC53}"/>
              </a:ext>
            </a:extLst>
          </p:cNvPr>
          <p:cNvSpPr/>
          <p:nvPr userDrawn="1"/>
        </p:nvSpPr>
        <p:spPr>
          <a:xfrm>
            <a:off x="-2318" y="-477795"/>
            <a:ext cx="7301344" cy="6161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E46FA5-F84A-834C-E909-750F57BE8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9364" y="1901785"/>
            <a:ext cx="4571614" cy="133992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accent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28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037411F-8C5B-0F18-2CC7-E6CE6DCB4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8" y="-477795"/>
            <a:ext cx="9156358" cy="61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5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5" r:id="rId3"/>
    <p:sldLayoutId id="2147483670" r:id="rId4"/>
    <p:sldLayoutId id="2147483671" r:id="rId5"/>
    <p:sldLayoutId id="2147483673" r:id="rId6"/>
    <p:sldLayoutId id="2147483694" r:id="rId7"/>
    <p:sldLayoutId id="2147483695" r:id="rId8"/>
    <p:sldLayoutId id="2147483679" r:id="rId9"/>
    <p:sldLayoutId id="2147483674" r:id="rId10"/>
    <p:sldLayoutId id="2147483678" r:id="rId11"/>
    <p:sldLayoutId id="2147483676" r:id="rId12"/>
    <p:sldLayoutId id="2147483677" r:id="rId13"/>
    <p:sldLayoutId id="2147483683" r:id="rId14"/>
    <p:sldLayoutId id="2147483684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35638-2689-9CB2-9E8F-E129ABCF2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649" y="1370013"/>
            <a:ext cx="7938701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8B5CF-5FAE-8A85-C971-38C4C2A5C9E5}"/>
              </a:ext>
            </a:extLst>
          </p:cNvPr>
          <p:cNvSpPr/>
          <p:nvPr userDrawn="1"/>
        </p:nvSpPr>
        <p:spPr>
          <a:xfrm>
            <a:off x="0" y="0"/>
            <a:ext cx="9144000" cy="791774"/>
          </a:xfrm>
          <a:prstGeom prst="rect">
            <a:avLst/>
          </a:prstGeom>
          <a:solidFill>
            <a:srgbClr val="37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DDAE79-5166-B33E-4D35-00170E2FBE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56784"/>
            <a:ext cx="9144000" cy="386715"/>
          </a:xfrm>
          <a:prstGeom prst="rect">
            <a:avLst/>
          </a:prstGeom>
        </p:spPr>
      </p:pic>
      <p:pic>
        <p:nvPicPr>
          <p:cNvPr id="9" name="Picture 8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B55A7C4-B51E-508F-0DD5-E0AD31ED37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691" y="4872916"/>
            <a:ext cx="1533665" cy="168190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3237031-B1C7-8BC4-9D7A-209EB03B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07" y="147243"/>
            <a:ext cx="7242543" cy="634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81D80-D18B-203E-4A6D-28E7984A44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945" y="157675"/>
            <a:ext cx="826074" cy="6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2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35638-2689-9CB2-9E8F-E129ABCF2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649" y="1370013"/>
            <a:ext cx="7938701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8B5CF-5FAE-8A85-C971-38C4C2A5C9E5}"/>
              </a:ext>
            </a:extLst>
          </p:cNvPr>
          <p:cNvSpPr/>
          <p:nvPr userDrawn="1"/>
        </p:nvSpPr>
        <p:spPr>
          <a:xfrm>
            <a:off x="0" y="0"/>
            <a:ext cx="9144000" cy="791774"/>
          </a:xfrm>
          <a:prstGeom prst="rect">
            <a:avLst/>
          </a:prstGeom>
          <a:solidFill>
            <a:srgbClr val="37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DDAE79-5166-B33E-4D35-00170E2FBE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756784"/>
            <a:ext cx="9144000" cy="386715"/>
          </a:xfrm>
          <a:prstGeom prst="rect">
            <a:avLst/>
          </a:prstGeom>
        </p:spPr>
      </p:pic>
      <p:pic>
        <p:nvPicPr>
          <p:cNvPr id="9" name="Picture 8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B55A7C4-B51E-508F-0DD5-E0AD31ED37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9691" y="4872916"/>
            <a:ext cx="1533665" cy="168190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3237031-B1C7-8BC4-9D7A-209EB03B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07" y="147243"/>
            <a:ext cx="7242543" cy="634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7287A5-6ABC-57CA-E4DF-5B660C79686C}"/>
              </a:ext>
            </a:extLst>
          </p:cNvPr>
          <p:cNvSpPr/>
          <p:nvPr userDrawn="1"/>
        </p:nvSpPr>
        <p:spPr>
          <a:xfrm>
            <a:off x="1272807" y="685800"/>
            <a:ext cx="7871193" cy="163275"/>
          </a:xfrm>
          <a:prstGeom prst="rect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5A610-2D22-B249-096B-2113475457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7945" y="157675"/>
            <a:ext cx="826074" cy="6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1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4606A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A1D629-ECED-2795-1D2B-DAC1959B4F9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3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87" r:id="rId5"/>
    <p:sldLayoutId id="2147483692" r:id="rId6"/>
    <p:sldLayoutId id="214748369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92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09508-379F-3B2C-FD9D-9A0E35BF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07" y="121117"/>
            <a:ext cx="7242543" cy="63409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Mission Statement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F08AF8-4DEE-4826-A807-1707095C120D}"/>
              </a:ext>
            </a:extLst>
          </p:cNvPr>
          <p:cNvSpPr txBox="1">
            <a:spLocks/>
          </p:cNvSpPr>
          <p:nvPr/>
        </p:nvSpPr>
        <p:spPr>
          <a:xfrm>
            <a:off x="404950" y="982900"/>
            <a:ext cx="8307976" cy="2873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4606A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4606A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4606A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4606A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4606A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000" dirty="0">
                <a:solidFill>
                  <a:srgbClr val="0F4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Anchored in the Great Commandment, we are compelled to embrace the Deeper Life, cultivate Cultural Competency, engage in Evangelism, and pursue Missional Engagement, ultimately fulfilling the Great Commission.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405625-E450-F2BA-40B3-17277C03C8C3}"/>
              </a:ext>
            </a:extLst>
          </p:cNvPr>
          <p:cNvSpPr/>
          <p:nvPr/>
        </p:nvSpPr>
        <p:spPr>
          <a:xfrm>
            <a:off x="4990010" y="2295717"/>
            <a:ext cx="2038693" cy="45719"/>
          </a:xfrm>
          <a:prstGeom prst="rect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84466F-839D-3A71-7AA6-0F041FC52918}"/>
              </a:ext>
            </a:extLst>
          </p:cNvPr>
          <p:cNvSpPr/>
          <p:nvPr/>
        </p:nvSpPr>
        <p:spPr>
          <a:xfrm>
            <a:off x="766353" y="2970632"/>
            <a:ext cx="3531327" cy="45719"/>
          </a:xfrm>
          <a:prstGeom prst="rect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D9E6D0-0F6A-2CE9-172B-27A0C99729E0}"/>
              </a:ext>
            </a:extLst>
          </p:cNvPr>
          <p:cNvSpPr/>
          <p:nvPr/>
        </p:nvSpPr>
        <p:spPr>
          <a:xfrm flipV="1">
            <a:off x="6232273" y="2973895"/>
            <a:ext cx="2038693" cy="45719"/>
          </a:xfrm>
          <a:prstGeom prst="rect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33CEF3-8806-3075-E645-B3BC9879B543}"/>
              </a:ext>
            </a:extLst>
          </p:cNvPr>
          <p:cNvSpPr/>
          <p:nvPr/>
        </p:nvSpPr>
        <p:spPr>
          <a:xfrm flipV="1">
            <a:off x="2717075" y="3648810"/>
            <a:ext cx="3879669" cy="58780"/>
          </a:xfrm>
          <a:prstGeom prst="rect">
            <a:avLst/>
          </a:prstGeom>
          <a:solidFill>
            <a:srgbClr val="F0C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5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89DB-DF58-37F1-AABC-0495F088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13" y="3155121"/>
            <a:ext cx="6047169" cy="722075"/>
          </a:xfrm>
        </p:spPr>
        <p:txBody>
          <a:bodyPr>
            <a:no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youth pastors opportunities to experience the work of Alliance Missions locally and globally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32331-CC1B-112C-E01E-FC08A2F7D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46" y="482957"/>
            <a:ext cx="2700565" cy="43694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F84C1-A7A7-BF61-6D67-4BCAD9436186}"/>
              </a:ext>
            </a:extLst>
          </p:cNvPr>
          <p:cNvSpPr txBox="1"/>
          <p:nvPr/>
        </p:nvSpPr>
        <p:spPr>
          <a:xfrm>
            <a:off x="1389318" y="98667"/>
            <a:ext cx="46693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2024-2025 Trips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0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11000" r="16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89DB-DF58-37F1-AABC-0495F088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07" y="2003"/>
            <a:ext cx="7242543" cy="72207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2024-2025 Trips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32331-CC1B-112C-E01E-FC08A2F7D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46" y="482957"/>
            <a:ext cx="2700565" cy="4369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28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8A241-ECBA-A85B-C6C5-D1FA41312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28215" r="24284" b="30548"/>
          <a:stretch/>
        </p:blipFill>
        <p:spPr bwMode="auto">
          <a:xfrm>
            <a:off x="0" y="919217"/>
            <a:ext cx="9144000" cy="3785652"/>
          </a:xfrm>
          <a:prstGeom prst="rect">
            <a:avLst/>
          </a:prstGeom>
          <a:blipFill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189DB-DF58-37F1-AABC-0495F088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07" y="25399"/>
            <a:ext cx="7242543" cy="722075"/>
          </a:xfrm>
        </p:spPr>
        <p:txBody>
          <a:bodyPr>
            <a:normAutofit/>
          </a:bodyPr>
          <a:lstStyle/>
          <a:p>
            <a:r>
              <a:rPr lang="en-US" sz="3200" dirty="0"/>
              <a:t>Refresh 2025 </a:t>
            </a:r>
            <a:r>
              <a:rPr lang="en-US" dirty="0"/>
              <a:t>– East and West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E7B71-77AE-EBD4-0FD3-57CAB5D446C4}"/>
              </a:ext>
            </a:extLst>
          </p:cNvPr>
          <p:cNvSpPr txBox="1"/>
          <p:nvPr/>
        </p:nvSpPr>
        <p:spPr>
          <a:xfrm>
            <a:off x="110404" y="919217"/>
            <a:ext cx="32762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venir Next GEO Medium" panose="020B0603020202020204" pitchFamily="34" charset="0"/>
              </a:rPr>
              <a:t>A 3-day gathering </a:t>
            </a:r>
          </a:p>
          <a:p>
            <a:pPr algn="r"/>
            <a:r>
              <a:rPr lang="en-US" sz="2400" dirty="0">
                <a:latin typeface="Avenir Next GEO Medium" panose="020B0603020202020204" pitchFamily="34" charset="0"/>
              </a:rPr>
              <a:t>to encourage and connect Alliance Youth workers, unite around the Alliance Youth vision, and provide space to sit at the feet of Jesus in worship and deep soul refreshing.</a:t>
            </a:r>
          </a:p>
        </p:txBody>
      </p:sp>
    </p:spTree>
    <p:extLst>
      <p:ext uri="{BB962C8B-B14F-4D97-AF65-F5344CB8AC3E}">
        <p14:creationId xmlns:p14="http://schemas.microsoft.com/office/powerpoint/2010/main" val="195236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09508-379F-3B2C-FD9D-9A0E35BF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807" y="78378"/>
            <a:ext cx="7242543" cy="6340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REFRESH 2025 - west</a:t>
            </a:r>
          </a:p>
        </p:txBody>
      </p:sp>
    </p:spTree>
    <p:extLst>
      <p:ext uri="{BB962C8B-B14F-4D97-AF65-F5344CB8AC3E}">
        <p14:creationId xmlns:p14="http://schemas.microsoft.com/office/powerpoint/2010/main" val="298383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89DB-DF58-37F1-AABC-0495F088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1" y="-9346"/>
            <a:ext cx="7863839" cy="722075"/>
          </a:xfrm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Gathering the next generation to experience God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ED716-7171-1F03-172A-83DFCCAF1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1" t="2570" r="-771" b="15962"/>
          <a:stretch/>
        </p:blipFill>
        <p:spPr>
          <a:xfrm>
            <a:off x="202223" y="932787"/>
            <a:ext cx="8739553" cy="385902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FE7B71-77AE-EBD4-0FD3-57CAB5D446C4}"/>
              </a:ext>
            </a:extLst>
          </p:cNvPr>
          <p:cNvSpPr txBox="1"/>
          <p:nvPr/>
        </p:nvSpPr>
        <p:spPr>
          <a:xfrm>
            <a:off x="5833946" y="1140589"/>
            <a:ext cx="27517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 Info:</a:t>
            </a:r>
          </a:p>
          <a:p>
            <a:pPr algn="r"/>
            <a:r>
              <a:rPr lang="en-US" sz="3000" b="1" dirty="0">
                <a:solidFill>
                  <a:srgbClr val="F0C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1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Registration:</a:t>
            </a:r>
          </a:p>
          <a:p>
            <a:pPr algn="r"/>
            <a:r>
              <a:rPr lang="en-US" sz="3000" b="1" dirty="0">
                <a:solidFill>
                  <a:srgbClr val="F0C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Sept. 1</a:t>
            </a:r>
          </a:p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Housing:</a:t>
            </a:r>
          </a:p>
          <a:p>
            <a:pPr algn="r"/>
            <a:r>
              <a:rPr lang="en-US" sz="3000" b="1" dirty="0">
                <a:solidFill>
                  <a:srgbClr val="F0CB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 1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D539F08-D8C6-D219-13BA-41B63B315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t="26113" r="12916" b="35667"/>
          <a:stretch/>
        </p:blipFill>
        <p:spPr bwMode="auto">
          <a:xfrm>
            <a:off x="558311" y="2232039"/>
            <a:ext cx="5169878" cy="1547446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45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638868"/>
      </p:ext>
    </p:extLst>
  </p:cSld>
  <p:clrMapOvr>
    <a:masterClrMapping/>
  </p:clrMapOvr>
</p:sld>
</file>

<file path=ppt/theme/theme1.xml><?xml version="1.0" encoding="utf-8"?>
<a:theme xmlns:a="http://schemas.openxmlformats.org/drawingml/2006/main" name="Layouts">
  <a:themeElements>
    <a:clrScheme name="Alliance Youth 1">
      <a:dk1>
        <a:srgbClr val="0B2A35"/>
      </a:dk1>
      <a:lt1>
        <a:srgbClr val="FFFFFF"/>
      </a:lt1>
      <a:dk2>
        <a:srgbClr val="374B51"/>
      </a:dk2>
      <a:lt2>
        <a:srgbClr val="E7E6E6"/>
      </a:lt2>
      <a:accent1>
        <a:srgbClr val="2E5D6E"/>
      </a:accent1>
      <a:accent2>
        <a:srgbClr val="EF9753"/>
      </a:accent2>
      <a:accent3>
        <a:srgbClr val="A5A5A5"/>
      </a:accent3>
      <a:accent4>
        <a:srgbClr val="F1CB54"/>
      </a:accent4>
      <a:accent5>
        <a:srgbClr val="5BB4D5"/>
      </a:accent5>
      <a:accent6>
        <a:srgbClr val="BE7542"/>
      </a:accent6>
      <a:hlink>
        <a:srgbClr val="058FC1"/>
      </a:hlink>
      <a:folHlink>
        <a:srgbClr val="EE965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ange Back with Log">
  <a:themeElements>
    <a:clrScheme name="Alliance Youth Colors">
      <a:dk1>
        <a:srgbClr val="0B2A35"/>
      </a:dk1>
      <a:lt1>
        <a:srgbClr val="FFFFFF"/>
      </a:lt1>
      <a:dk2>
        <a:srgbClr val="44546A"/>
      </a:dk2>
      <a:lt2>
        <a:srgbClr val="E7E6E6"/>
      </a:lt2>
      <a:accent1>
        <a:srgbClr val="2E5D6E"/>
      </a:accent1>
      <a:accent2>
        <a:srgbClr val="EF9753"/>
      </a:accent2>
      <a:accent3>
        <a:srgbClr val="A5A5A5"/>
      </a:accent3>
      <a:accent4>
        <a:srgbClr val="F1CB54"/>
      </a:accent4>
      <a:accent5>
        <a:srgbClr val="5BB4D5"/>
      </a:accent5>
      <a:accent6>
        <a:srgbClr val="BE7542"/>
      </a:accent6>
      <a:hlink>
        <a:srgbClr val="058FC1"/>
      </a:hlink>
      <a:folHlink>
        <a:srgbClr val="EE965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range Back with Log">
  <a:themeElements>
    <a:clrScheme name="Alliance Youth Colors">
      <a:dk1>
        <a:srgbClr val="0B2A35"/>
      </a:dk1>
      <a:lt1>
        <a:srgbClr val="FFFFFF"/>
      </a:lt1>
      <a:dk2>
        <a:srgbClr val="44546A"/>
      </a:dk2>
      <a:lt2>
        <a:srgbClr val="E7E6E6"/>
      </a:lt2>
      <a:accent1>
        <a:srgbClr val="2E5D6E"/>
      </a:accent1>
      <a:accent2>
        <a:srgbClr val="EF9753"/>
      </a:accent2>
      <a:accent3>
        <a:srgbClr val="A5A5A5"/>
      </a:accent3>
      <a:accent4>
        <a:srgbClr val="F1CB54"/>
      </a:accent4>
      <a:accent5>
        <a:srgbClr val="5BB4D5"/>
      </a:accent5>
      <a:accent6>
        <a:srgbClr val="BE7542"/>
      </a:accent6>
      <a:hlink>
        <a:srgbClr val="058FC1"/>
      </a:hlink>
      <a:folHlink>
        <a:srgbClr val="EE965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23320</TotalTime>
  <Words>127</Words>
  <Application>Microsoft Office PowerPoint</Application>
  <PresentationFormat>On-screen Show (16:9)</PresentationFormat>
  <Paragraphs>22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Avenir Next</vt:lpstr>
      <vt:lpstr>Avenir Next GEO Medium</vt:lpstr>
      <vt:lpstr>Calibri</vt:lpstr>
      <vt:lpstr>Layouts</vt:lpstr>
      <vt:lpstr>Title 1</vt:lpstr>
      <vt:lpstr>Title 2</vt:lpstr>
      <vt:lpstr>Orange Back with Log</vt:lpstr>
      <vt:lpstr>1_Orange Back with Log</vt:lpstr>
      <vt:lpstr>PowerPoint Presentation</vt:lpstr>
      <vt:lpstr>Mission Statement</vt:lpstr>
      <vt:lpstr>Providing youth pastors opportunities to experience the work of Alliance Missions locally and globally</vt:lpstr>
      <vt:lpstr>2024-2025 Trips</vt:lpstr>
      <vt:lpstr>Refresh 2025 – East and West</vt:lpstr>
      <vt:lpstr>REFRESH 2025 - west</vt:lpstr>
      <vt:lpstr>Gathering the next generation to experience God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Nicol, Derek</dc:creator>
  <cp:lastModifiedBy>Wakeley, Scott</cp:lastModifiedBy>
  <cp:revision>182</cp:revision>
  <cp:lastPrinted>2024-04-03T16:46:48Z</cp:lastPrinted>
  <dcterms:created xsi:type="dcterms:W3CDTF">2023-01-26T14:15:26Z</dcterms:created>
  <dcterms:modified xsi:type="dcterms:W3CDTF">2024-04-04T18:28:51Z</dcterms:modified>
</cp:coreProperties>
</file>