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56" r:id="rId5"/>
    <p:sldMasterId id="2147483769" r:id="rId6"/>
    <p:sldMasterId id="2147483786" r:id="rId7"/>
  </p:sldMasterIdLst>
  <p:notesMasterIdLst>
    <p:notesMasterId r:id="rId20"/>
  </p:notesMasterIdLst>
  <p:sldIdLst>
    <p:sldId id="638" r:id="rId8"/>
    <p:sldId id="261" r:id="rId9"/>
    <p:sldId id="637" r:id="rId10"/>
    <p:sldId id="552" r:id="rId11"/>
    <p:sldId id="554" r:id="rId12"/>
    <p:sldId id="634" r:id="rId13"/>
    <p:sldId id="509" r:id="rId14"/>
    <p:sldId id="641" r:id="rId15"/>
    <p:sldId id="635" r:id="rId16"/>
    <p:sldId id="336" r:id="rId17"/>
    <p:sldId id="283" r:id="rId18"/>
    <p:sldId id="642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oe" id="{77DAE980-6F54-7C40-A342-863FFE3E837B}">
          <p14:sldIdLst>
            <p14:sldId id="638"/>
            <p14:sldId id="261"/>
            <p14:sldId id="637"/>
            <p14:sldId id="552"/>
            <p14:sldId id="554"/>
            <p14:sldId id="634"/>
            <p14:sldId id="509"/>
            <p14:sldId id="641"/>
            <p14:sldId id="635"/>
            <p14:sldId id="336"/>
            <p14:sldId id="283"/>
            <p14:sldId id="6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D"/>
    <a:srgbClr val="C58B68"/>
    <a:srgbClr val="003594"/>
    <a:srgbClr val="005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328FE-2E15-4D3F-9E9B-4D50B3776BE4}" v="4" dt="2023-09-26T19:12:31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0"/>
    <p:restoredTop sz="95505" autoAdjust="0"/>
  </p:normalViewPr>
  <p:slideViewPr>
    <p:cSldViewPr snapToGrid="0">
      <p:cViewPr varScale="1">
        <p:scale>
          <a:sx n="92" d="100"/>
          <a:sy n="92" d="100"/>
        </p:scale>
        <p:origin x="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4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D9A559-DA47-4400-A3E3-A28ED1D7A1E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617589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3905643"/>
            <a:ext cx="5608320" cy="4812472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EB788D-D8CB-4483-A877-11DEB9F0E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spcAft>
        <a:spcPts val="60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spcAft>
        <a:spcPts val="60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spcAft>
        <a:spcPts val="60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spcAft>
        <a:spcPts val="60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81DE-A84B-4EBF-AD0F-AA7CD879ABF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4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OA Council Theme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81DE-A84B-4EBF-AD0F-AA7CD879AB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US" dirty="0"/>
              <a:t>When most people think of Orchard Alliance, they think of one or more of these things. Usually based on their experience with us. 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dirty="0">
                <a:latin typeface="+mn-lt"/>
                <a:cs typeface="Calibri" panose="020F0502020204030204" pitchFamily="34" charset="0"/>
              </a:rPr>
              <a:t>INVESTMENTS:</a:t>
            </a:r>
          </a:p>
          <a:p>
            <a:r>
              <a:rPr lang="en-US" b="1" dirty="0">
                <a:latin typeface="+mn-lt"/>
                <a:cs typeface="Calibri" panose="020F0502020204030204" pitchFamily="34" charset="0"/>
              </a:rPr>
              <a:t>Individuals: </a:t>
            </a:r>
            <a:r>
              <a:rPr lang="en-US" dirty="0">
                <a:latin typeface="+mn-lt"/>
                <a:cs typeface="Calibri" panose="020F0502020204030204" pitchFamily="34" charset="0"/>
              </a:rPr>
              <a:t>Certificates, IRAs, Agreements (Individual, 403(b), Shell Point, and Missionary Retiral) </a:t>
            </a:r>
          </a:p>
          <a:p>
            <a:r>
              <a:rPr lang="en-US" b="1" dirty="0">
                <a:latin typeface="+mn-lt"/>
                <a:cs typeface="Calibri" panose="020F0502020204030204" pitchFamily="34" charset="0"/>
              </a:rPr>
              <a:t>Organizations: </a:t>
            </a:r>
            <a:r>
              <a:rPr lang="en-US" dirty="0">
                <a:latin typeface="+mn-lt"/>
                <a:cs typeface="Calibri" panose="020F0502020204030204" pitchFamily="34" charset="0"/>
              </a:rPr>
              <a:t>Agreements, Certificates, Institutional Reserve Funds, Ministry Gift Funds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LOANS: </a:t>
            </a:r>
          </a:p>
          <a:p>
            <a:r>
              <a:rPr lang="en-US" b="1" dirty="0">
                <a:latin typeface="+mn-lt"/>
              </a:rPr>
              <a:t>Individuals: </a:t>
            </a:r>
            <a:r>
              <a:rPr lang="en-US" dirty="0">
                <a:latin typeface="+mn-lt"/>
              </a:rPr>
              <a:t>Investments that support Self-Funding </a:t>
            </a:r>
          </a:p>
          <a:p>
            <a:r>
              <a:rPr lang="en-US" b="1" dirty="0">
                <a:latin typeface="+mn-lt"/>
              </a:rPr>
              <a:t>Organizations: </a:t>
            </a:r>
            <a:r>
              <a:rPr lang="en-US" dirty="0">
                <a:latin typeface="+mn-lt"/>
              </a:rPr>
              <a:t>Church Loans, Ministry Loans, Lines of Credit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+mn-lt"/>
              </a:rPr>
              <a:t>GENEROSITY:</a:t>
            </a:r>
          </a:p>
          <a:p>
            <a:r>
              <a:rPr lang="en-US" b="1" dirty="0">
                <a:latin typeface="+mn-lt"/>
              </a:rPr>
              <a:t>Individuals: </a:t>
            </a:r>
            <a:r>
              <a:rPr lang="en-US" dirty="0">
                <a:latin typeface="+mn-lt"/>
              </a:rPr>
              <a:t>Will &amp; Estate Planning, Non-Cash Giving, Complex and Tax-Efficient Giving</a:t>
            </a:r>
          </a:p>
          <a:p>
            <a:r>
              <a:rPr lang="en-US" b="1" dirty="0">
                <a:latin typeface="+mn-lt"/>
              </a:rPr>
              <a:t>Organizations: </a:t>
            </a:r>
            <a:r>
              <a:rPr lang="en-US" dirty="0">
                <a:latin typeface="+mn-lt"/>
              </a:rPr>
              <a:t>Planned Giving Resources, Generosity and Stewardship Services, Non-Cash Gift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788D-D8CB-4483-A877-11DEB9F0EA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09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788D-D8CB-4483-A877-11DEB9F0EA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81DE-A84B-4EBF-AD0F-AA7CD879AB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70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OA Council Theme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81DE-A84B-4EBF-AD0F-AA7CD879AB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01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Root for their joy and their life, not their donations</a:t>
            </a:r>
            <a:endParaRPr lang="en-US" dirty="0"/>
          </a:p>
          <a:p>
            <a:r>
              <a:rPr lang="en-US" dirty="0"/>
              <a:t>Goal is to communicate that we are a partner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Faith and Finance resource images</a:t>
            </a:r>
          </a:p>
          <a:p>
            <a:r>
              <a:rPr lang="en-US" dirty="0"/>
              <a:t>Personalized advice</a:t>
            </a:r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Our goal is to serve you – so you can shape hearts, create trust, and inform minds.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881DE-A84B-4EBF-AD0F-AA7CD879A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0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81DE-A84B-4EBF-AD0F-AA7CD879AB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97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75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81DE-A84B-4EBF-AD0F-AA7CD879ABF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2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9D7A2-F1B1-48D4-8623-D7E140F44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D94E2-54FE-4394-87C0-71C774BAC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BA52B-CB36-4D61-A848-19E404FF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B3C9F-8D94-487A-9DA4-ED81F64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05AEF-B280-4886-9E40-93B2480B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55BD-C814-4C4D-BB7B-489C74F2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B9A8E-3026-4041-A9BE-CBECC4EEC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DA677-DF48-4B36-999B-F2FAE3DF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E21F1-98D6-475F-AC67-79E98E31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D2A47-9D0E-4E87-985E-7B465888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6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85BD0-601B-4031-926A-30D853345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5ADAA-5FB1-4080-8DD1-177D1311E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7288F-D446-45EC-A698-7C08AD51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42DFF-74E9-4A6E-AEC1-021EC5CD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63BF-644B-4AD2-BEEF-4EBF9947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4EC4-12C6-40BF-A618-911CCBC6C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62AFB-93F8-4719-BFC2-AED2823C8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0EC79-03F9-4F77-9CF1-5EE6248E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174C-1E48-F54C-8077-1083EE8AE5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7030-064F-4BE3-9BF9-A5B43C5320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37348"/>
            <a:ext cx="10515600" cy="4012085"/>
          </a:xfrm>
        </p:spPr>
        <p:txBody>
          <a:bodyPr>
            <a:noAutofit/>
          </a:bodyPr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1CB2-F2C7-41B5-9130-A01E0029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ED474-1C00-4BC5-A17F-BC47FE7F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A5147-6A2D-415B-807C-66D95DBC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4F077-75A8-7D42-8003-B4B473E2D6C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5AA601-2C23-DA40-830A-EBFD9930F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589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BAEEB-0AAA-4D81-A736-4A8BC3C742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60171"/>
            <a:ext cx="10515600" cy="586919"/>
          </a:xfrm>
        </p:spPr>
        <p:txBody>
          <a:bodyPr anchor="b">
            <a:noAutofit/>
          </a:bodyPr>
          <a:lstStyle>
            <a:lvl1pPr marL="0" indent="0">
              <a:buNone/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6F2F9-5984-BE4B-9B46-B08ABC81AE39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D958E6-FE62-1B4F-97B2-F254D2EB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273AC-056D-8B49-A732-FB5FC13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09C7550-EE67-0E48-975F-87CFC523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53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D8D1C-1D7C-4405-A427-40CA8AE454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0969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82BE8-173B-45A0-AD75-8449313E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8A632-FE36-4B3B-A114-45B4D20E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D8160-3A8D-4140-9B78-1972ACFC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287C7F-47E9-2A4B-9C9C-0974BDBE82E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CFCC04-017C-354D-9E6C-61C911E12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46A7A0-8183-624B-871E-A55D6F10016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825625"/>
            <a:ext cx="5181600" cy="400969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E5758-1570-4037-8D1A-946C472C31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A4932-0F84-4D5C-9516-55B66DF5471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1B098-A195-4809-AFA1-9953FA96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6E636-76B9-4AF2-B552-DF2AD9BC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991BF-ECAD-4E27-81D7-598CA476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FAF85E-00F5-A94F-BD44-1722137925A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7DD4651-2570-F147-81E1-881AECC56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91C7E1-43E2-3B46-91B5-AE591EDEA1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675165"/>
            <a:ext cx="5181600" cy="316015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CA3C7-5E7D-0E43-9C55-C89C609BDC4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72200" y="2675165"/>
            <a:ext cx="5181600" cy="316015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3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AB20-09CC-44C2-A0A0-E7933FDAE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3B31C-8DDC-41DB-940B-89C43219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C3735-E8F5-4B64-BE8A-10EF7734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F4853-A352-4360-A851-9CA286DF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0F153-E45F-7148-B925-04D84BD292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9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79974-6307-4006-B60D-FC3866FC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FBBE2-1F8F-41DB-90C0-FF5ACB33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6E043-1665-49C9-ADC1-9CDE0CDE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2AF0C-4D13-D44B-B747-0E6F16FA42F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13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C864-2C77-4FAC-A96B-4BCCD494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5CB0-01EB-4844-923F-9183CC16AE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6CCAA-2AD1-4D09-8132-58049F47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BCB33-2D18-4CA5-9956-D3D6962F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02881-8E0E-4E25-96AB-C5B2A676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CB5F1-A3F7-0941-AB04-6F460BD4AAF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552719-935D-E442-B840-FD8F6F1670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68094" y="987425"/>
            <a:ext cx="6170612" cy="484789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3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B2B3-484A-4CC5-A0FA-6AB806DD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EA920-FE46-4F3B-AE45-B1DA7C7FB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62784-01FE-48AD-84F9-953E30E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BC3AE-0405-4B5C-8B60-1FFA0532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D9EAA-98C0-403B-BF78-F8949137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69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6FFC-FEEA-4DF9-B702-F7439B2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0DAD2-2F71-45E5-946D-B6857CED92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Autofit/>
          </a:bodyPr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1E48E-C4E4-41AF-B4A6-9120E9DF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CC4AB-868E-44CD-8631-63853D7B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94EA8-E31A-4503-BC26-D2B640FC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67955-B388-EF4A-A5AE-3D2EA9CDE73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DE9DF3-4F52-D74B-8631-61C1A99B48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640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6BB9-7AAA-4F06-8ED0-73AF1159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762D4-04A4-48E8-9A4C-50D526E7E8D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6FDC-8376-407C-A78F-5500C62F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0B0DE-324B-49A2-807E-774FE7F8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AEA4A-DD98-41E7-83DF-2BCD8EC9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D01C1-DD77-9D42-95B3-AE9D38138A63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5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5FB2FC-A5B1-4397-B435-58F619072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F0114-75A4-4C69-A012-9B53437D185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312D-333C-4A7E-9616-94699D09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34B8-071E-46FC-B3E5-5CBA6E86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C7FD2-47E9-4889-A39E-5C77ABE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581C3-3988-2E45-AC73-60047CF2C82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28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20031-BADD-8144-890C-37A84765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9389C2B-B429-214E-9FB6-BB0BF8BE6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r="8866"/>
          <a:stretch/>
        </p:blipFill>
        <p:spPr>
          <a:xfrm>
            <a:off x="0" y="0"/>
            <a:ext cx="5641976" cy="6858000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1C41103-CE04-3840-9B57-7288DDB81DD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57886" y="2804501"/>
            <a:ext cx="5250656" cy="1269267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US" sz="5400">
                <a:latin typeface="Georgia" panose="02040502050405020303" pitchFamily="18" charset="0"/>
              </a:rPr>
              <a:t>Guy </a:t>
            </a:r>
            <a:r>
              <a:rPr lang="en-US" sz="5400" err="1">
                <a:latin typeface="Georgia" panose="02040502050405020303" pitchFamily="18" charset="0"/>
              </a:rPr>
              <a:t>Burgo</a:t>
            </a:r>
            <a:br>
              <a:rPr lang="en-US"/>
            </a:br>
            <a:r>
              <a:rPr lang="en-US" sz="2400"/>
              <a:t>VP for Gift &amp; Estate Design Services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656807B-5B69-7947-B888-D32AA649C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7886" y="2079380"/>
            <a:ext cx="5250656" cy="72512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800" spc="300">
                <a:solidFill>
                  <a:srgbClr val="C58B68"/>
                </a:solidFill>
              </a:rPr>
              <a:t>TODAYS PRESENTER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B0B0A-3745-8446-A5E4-DD142603C2A0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8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4EC4-12C6-40BF-A618-911CCBC6C6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10768295" cy="17623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174C-1E48-F54C-8077-1083EE8AE5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17039BD-2FC9-A534-23F4-DF90885A0153}"/>
              </a:ext>
            </a:extLst>
          </p:cNvPr>
          <p:cNvSpPr txBox="1">
            <a:spLocks/>
          </p:cNvSpPr>
          <p:nvPr userDrawn="1"/>
        </p:nvSpPr>
        <p:spPr>
          <a:xfrm>
            <a:off x="1026359" y="4785912"/>
            <a:ext cx="4228549" cy="3183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A ministry of </a:t>
            </a:r>
            <a:r>
              <a:rPr lang="en-US" sz="1800" dirty="0">
                <a:solidFill>
                  <a:schemeClr val="bg1"/>
                </a:solidFill>
              </a:rPr>
              <a:t>THE</a:t>
            </a:r>
            <a:r>
              <a:rPr lang="en-US" sz="1800" b="1" dirty="0">
                <a:solidFill>
                  <a:schemeClr val="bg1"/>
                </a:solidFill>
              </a:rPr>
              <a:t>ALLIANCE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i="1" dirty="0">
                <a:solidFill>
                  <a:schemeClr val="bg1"/>
                </a:solidFill>
              </a:rPr>
              <a:t>since 1959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8BC7289-8EBA-6E89-4FEC-63282D562479}"/>
              </a:ext>
            </a:extLst>
          </p:cNvPr>
          <p:cNvSpPr txBox="1">
            <a:spLocks/>
          </p:cNvSpPr>
          <p:nvPr userDrawn="1"/>
        </p:nvSpPr>
        <p:spPr>
          <a:xfrm>
            <a:off x="991633" y="3756409"/>
            <a:ext cx="1751567" cy="34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300" baseline="0">
                <a:solidFill>
                  <a:srgbClr val="C58B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HOSTED BY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2D289B91-1612-FC01-4D14-6A1DEC3DDA6C}"/>
              </a:ext>
            </a:extLst>
          </p:cNvPr>
          <p:cNvSpPr txBox="1">
            <a:spLocks/>
          </p:cNvSpPr>
          <p:nvPr userDrawn="1"/>
        </p:nvSpPr>
        <p:spPr>
          <a:xfrm>
            <a:off x="991633" y="4179922"/>
            <a:ext cx="4228549" cy="318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0" i="0" dirty="0">
                <a:solidFill>
                  <a:schemeClr val="bg1"/>
                </a:solidFill>
                <a:latin typeface="Georgia" panose="02040502050405020303" pitchFamily="18" charset="0"/>
              </a:rPr>
              <a:t>Orchard Alliance</a:t>
            </a:r>
          </a:p>
        </p:txBody>
      </p:sp>
    </p:spTree>
    <p:extLst>
      <p:ext uri="{BB962C8B-B14F-4D97-AF65-F5344CB8AC3E}">
        <p14:creationId xmlns:p14="http://schemas.microsoft.com/office/powerpoint/2010/main" val="621307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 presente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B52AE11-BB6F-48C7-876C-B391BA4A5F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589" y="3470564"/>
            <a:ext cx="1537355" cy="1537354"/>
          </a:xfrm>
          <a:custGeom>
            <a:avLst/>
            <a:gdLst>
              <a:gd name="connsiteX0" fmla="*/ 0 w 1537355"/>
              <a:gd name="connsiteY0" fmla="*/ 0 h 1537354"/>
              <a:gd name="connsiteX1" fmla="*/ 1537355 w 1537355"/>
              <a:gd name="connsiteY1" fmla="*/ 0 h 1537354"/>
              <a:gd name="connsiteX2" fmla="*/ 1537355 w 1537355"/>
              <a:gd name="connsiteY2" fmla="*/ 1537354 h 1537354"/>
              <a:gd name="connsiteX3" fmla="*/ 0 w 1537355"/>
              <a:gd name="connsiteY3" fmla="*/ 1537354 h 15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55" h="1537354">
                <a:moveTo>
                  <a:pt x="0" y="0"/>
                </a:moveTo>
                <a:lnTo>
                  <a:pt x="1537355" y="0"/>
                </a:lnTo>
                <a:lnTo>
                  <a:pt x="1537355" y="1537354"/>
                </a:lnTo>
                <a:lnTo>
                  <a:pt x="0" y="1537354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B4EC4-12C6-40BF-A618-911CCBC6C6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10794798" cy="17623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174C-1E48-F54C-8077-1083EE8AE5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D8288C-6411-D0E3-A83F-DA7ECF37B91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697551" y="4156476"/>
            <a:ext cx="8557612" cy="585985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="0" i="0" spc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E13392-C4CC-7BDA-15D9-71465BC599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41094" y="4764233"/>
            <a:ext cx="8514069" cy="33998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1A53E4F-ED4A-077B-DD2C-620BE1E8AF40}"/>
              </a:ext>
            </a:extLst>
          </p:cNvPr>
          <p:cNvSpPr txBox="1">
            <a:spLocks/>
          </p:cNvSpPr>
          <p:nvPr userDrawn="1"/>
        </p:nvSpPr>
        <p:spPr>
          <a:xfrm>
            <a:off x="2741094" y="3735512"/>
            <a:ext cx="3036854" cy="34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300" baseline="0">
                <a:solidFill>
                  <a:srgbClr val="C58B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TODAY’S PRESENTER</a:t>
            </a:r>
          </a:p>
        </p:txBody>
      </p:sp>
    </p:spTree>
    <p:extLst>
      <p:ext uri="{BB962C8B-B14F-4D97-AF65-F5344CB8AC3E}">
        <p14:creationId xmlns:p14="http://schemas.microsoft.com/office/powerpoint/2010/main" val="702204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 2 presenters w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4EC4-12C6-40BF-A618-911CCBC6C6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10794798" cy="17623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174C-1E48-F54C-8077-1083EE8AE5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D8288C-6411-D0E3-A83F-DA7ECF37B91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676690" y="4175958"/>
            <a:ext cx="3021746" cy="404255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 i="0" spc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E13392-C4CC-7BDA-15D9-71465BC599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76690" y="4597107"/>
            <a:ext cx="3021746" cy="633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1A53E4F-ED4A-077B-DD2C-620BE1E8AF40}"/>
              </a:ext>
            </a:extLst>
          </p:cNvPr>
          <p:cNvSpPr txBox="1">
            <a:spLocks/>
          </p:cNvSpPr>
          <p:nvPr userDrawn="1"/>
        </p:nvSpPr>
        <p:spPr>
          <a:xfrm>
            <a:off x="946627" y="3193484"/>
            <a:ext cx="4301234" cy="34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300" baseline="0">
                <a:solidFill>
                  <a:srgbClr val="C58B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TODAY’S PRESENTERS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F659EB4-C218-85B4-3BBB-6136EE9FF0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5589" y="3693379"/>
            <a:ext cx="1537355" cy="1537354"/>
          </a:xfrm>
          <a:custGeom>
            <a:avLst/>
            <a:gdLst>
              <a:gd name="connsiteX0" fmla="*/ 0 w 1537355"/>
              <a:gd name="connsiteY0" fmla="*/ 0 h 1537354"/>
              <a:gd name="connsiteX1" fmla="*/ 1537355 w 1537355"/>
              <a:gd name="connsiteY1" fmla="*/ 0 h 1537354"/>
              <a:gd name="connsiteX2" fmla="*/ 1537355 w 1537355"/>
              <a:gd name="connsiteY2" fmla="*/ 1537354 h 1537354"/>
              <a:gd name="connsiteX3" fmla="*/ 0 w 1537355"/>
              <a:gd name="connsiteY3" fmla="*/ 1537354 h 15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55" h="1537354">
                <a:moveTo>
                  <a:pt x="0" y="0"/>
                </a:moveTo>
                <a:lnTo>
                  <a:pt x="1537355" y="0"/>
                </a:lnTo>
                <a:lnTo>
                  <a:pt x="1537355" y="1537354"/>
                </a:lnTo>
                <a:lnTo>
                  <a:pt x="0" y="1537354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3DAE269-6A89-0CC0-D996-E9F19AF5B2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423283" y="4175958"/>
            <a:ext cx="3021746" cy="404255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 i="0" spc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E7ABC58-1365-FF3E-1F3C-C1624CB524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23283" y="4597107"/>
            <a:ext cx="3021746" cy="633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7373F5D-E06F-11A0-F3C7-EBA0F50EB36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92182" y="3693379"/>
            <a:ext cx="1537355" cy="1537354"/>
          </a:xfrm>
          <a:custGeom>
            <a:avLst/>
            <a:gdLst>
              <a:gd name="connsiteX0" fmla="*/ 0 w 1537355"/>
              <a:gd name="connsiteY0" fmla="*/ 0 h 1537354"/>
              <a:gd name="connsiteX1" fmla="*/ 1537355 w 1537355"/>
              <a:gd name="connsiteY1" fmla="*/ 0 h 1537354"/>
              <a:gd name="connsiteX2" fmla="*/ 1537355 w 1537355"/>
              <a:gd name="connsiteY2" fmla="*/ 1537354 h 1537354"/>
              <a:gd name="connsiteX3" fmla="*/ 0 w 1537355"/>
              <a:gd name="connsiteY3" fmla="*/ 1537354 h 15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55" h="1537354">
                <a:moveTo>
                  <a:pt x="0" y="0"/>
                </a:moveTo>
                <a:lnTo>
                  <a:pt x="1537355" y="0"/>
                </a:lnTo>
                <a:lnTo>
                  <a:pt x="1537355" y="1537354"/>
                </a:lnTo>
                <a:lnTo>
                  <a:pt x="0" y="1537354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15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left / 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F05046E-EA49-19C3-9D45-08403B7213B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45720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5AA601-2C23-DA40-830A-EBFD9930F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564" y="696686"/>
            <a:ext cx="6142236" cy="9940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F9872E1-A433-C334-49DA-CDCB63310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64" y="1837348"/>
            <a:ext cx="6142236" cy="3763351"/>
          </a:xfrm>
        </p:spPr>
        <p:txBody>
          <a:bodyPr bIns="45720">
            <a:noAutofit/>
          </a:bodyPr>
          <a:lstStyle/>
          <a:p>
            <a:pPr marL="0" lvl="0" indent="0">
              <a:buNone/>
            </a:pPr>
            <a:r>
              <a:rPr lang="en-US" sz="4000" dirty="0">
                <a:ea typeface="Calibri" panose="020F0502020204030204" pitchFamily="34" charset="0"/>
              </a:rPr>
              <a:t>Headline</a:t>
            </a:r>
            <a:endParaRPr lang="en-US" sz="4800" dirty="0">
              <a:ea typeface="Calibri" panose="020F0502020204030204" pitchFamily="34" charset="0"/>
            </a:endParaRP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58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837348"/>
            <a:ext cx="10515600" cy="4078344"/>
          </a:xfrm>
        </p:spPr>
        <p:txBody>
          <a:bodyPr anchor="t">
            <a:noAutofit/>
          </a:bodyPr>
          <a:lstStyle>
            <a:lvl1pPr marL="0" indent="0">
              <a:buFont typeface="+mj-lt"/>
              <a:buNone/>
              <a:defRPr sz="28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8E68337-4238-C368-47D4-B86A0C266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37043"/>
            <a:ext cx="10515599" cy="31328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40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bered 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837348"/>
            <a:ext cx="10515600" cy="4078344"/>
          </a:xfrm>
        </p:spPr>
        <p:txBody>
          <a:bodyPr anchor="t">
            <a:noAutofit/>
          </a:bodyPr>
          <a:lstStyle>
            <a:lvl1pPr marL="548640" indent="-548640">
              <a:buFont typeface="+mj-lt"/>
              <a:buAutoNum type="arabicPeriod"/>
              <a:defRPr sz="28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A042CB-DC11-F25D-8479-75BA964CE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37043"/>
            <a:ext cx="10515599" cy="31328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02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7113-9BB1-4248-9485-E2F50DC5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5B2BE-36D0-412A-BCA3-F6FD23D9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C1C8C-50B6-4548-8463-78A31638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E1B6C-4C7E-4901-9657-374F3F4B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0B77A-B68E-4D1A-910E-B253D2C2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5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Numbered 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837348"/>
            <a:ext cx="10515600" cy="4078344"/>
          </a:xfrm>
        </p:spPr>
        <p:txBody>
          <a:bodyPr anchor="t">
            <a:noAutofit/>
          </a:bodyPr>
          <a:lstStyle>
            <a:lvl1pPr marL="548640" indent="-548640">
              <a:buFont typeface="Arial" panose="020B0604020202020204" pitchFamily="34" charset="0"/>
              <a:buChar char="•"/>
              <a:defRPr sz="28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00DA12-9D96-B4B2-40BF-A10A42691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37043"/>
            <a:ext cx="10515599" cy="31328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453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 w/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837348"/>
            <a:ext cx="4847492" cy="4078344"/>
          </a:xfrm>
        </p:spPr>
        <p:txBody>
          <a:bodyPr anchor="t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28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3EB981-0218-9F5B-7A6C-47962C04AF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37348"/>
            <a:ext cx="5247967" cy="3063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882FB50-4B77-2FCD-EBCF-5AFD5F183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37043"/>
            <a:ext cx="10515599" cy="31328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9544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rip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828800"/>
            <a:ext cx="10515600" cy="47707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3200" b="1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SCRIPTURE REFERENCE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A79E5-8CBD-BEDC-A92B-F0F795CAB3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822960"/>
            <a:ext cx="10515600" cy="252067"/>
          </a:xfrm>
        </p:spPr>
        <p:txBody>
          <a:bodyPr>
            <a:normAutofit/>
          </a:bodyPr>
          <a:lstStyle>
            <a:lvl1pPr marL="0" indent="0">
              <a:buNone/>
              <a:defRPr sz="1600" spc="500" baseline="0">
                <a:solidFill>
                  <a:schemeClr val="accent6"/>
                </a:solidFill>
              </a:defRPr>
            </a:lvl1pPr>
            <a:lvl2pPr marL="457200" indent="0">
              <a:buNone/>
              <a:defRPr spc="600">
                <a:solidFill>
                  <a:schemeClr val="accent6"/>
                </a:solidFill>
              </a:defRPr>
            </a:lvl2pPr>
            <a:lvl3pPr marL="914400" indent="0">
              <a:buNone/>
              <a:defRPr spc="600">
                <a:solidFill>
                  <a:schemeClr val="accent6"/>
                </a:solidFill>
              </a:defRPr>
            </a:lvl3pPr>
            <a:lvl4pPr marL="1371600" indent="0">
              <a:buNone/>
              <a:defRPr spc="600">
                <a:solidFill>
                  <a:schemeClr val="accent6"/>
                </a:solidFill>
              </a:defRPr>
            </a:lvl4pPr>
            <a:lvl5pPr marL="1828800" indent="0">
              <a:buNone/>
              <a:defRPr spc="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TITLE OF PRESENTATION, EVENT, OR TOPIC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B4BC0E-9BB8-73B6-91E9-0C582FD3AEC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14400" y="2319132"/>
            <a:ext cx="10515600" cy="371590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800" b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Scripture</a:t>
            </a:r>
          </a:p>
        </p:txBody>
      </p:sp>
    </p:spTree>
    <p:extLst>
      <p:ext uri="{BB962C8B-B14F-4D97-AF65-F5344CB8AC3E}">
        <p14:creationId xmlns:p14="http://schemas.microsoft.com/office/powerpoint/2010/main" val="51432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lin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828800"/>
            <a:ext cx="10515600" cy="47707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3200" b="1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A79E5-8CBD-BEDC-A92B-F0F795CAB3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822960"/>
            <a:ext cx="10515600" cy="252067"/>
          </a:xfrm>
        </p:spPr>
        <p:txBody>
          <a:bodyPr>
            <a:normAutofit/>
          </a:bodyPr>
          <a:lstStyle>
            <a:lvl1pPr marL="0" indent="0">
              <a:buNone/>
              <a:defRPr sz="1600" spc="500" baseline="0">
                <a:solidFill>
                  <a:schemeClr val="accent6"/>
                </a:solidFill>
              </a:defRPr>
            </a:lvl1pPr>
            <a:lvl2pPr marL="457200" indent="0">
              <a:buNone/>
              <a:defRPr spc="600">
                <a:solidFill>
                  <a:schemeClr val="accent6"/>
                </a:solidFill>
              </a:defRPr>
            </a:lvl2pPr>
            <a:lvl3pPr marL="914400" indent="0">
              <a:buNone/>
              <a:defRPr spc="600">
                <a:solidFill>
                  <a:schemeClr val="accent6"/>
                </a:solidFill>
              </a:defRPr>
            </a:lvl3pPr>
            <a:lvl4pPr marL="1371600" indent="0">
              <a:buNone/>
              <a:defRPr spc="600">
                <a:solidFill>
                  <a:schemeClr val="accent6"/>
                </a:solidFill>
              </a:defRPr>
            </a:lvl4pPr>
            <a:lvl5pPr marL="1828800" indent="0">
              <a:buNone/>
              <a:defRPr spc="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TITLE OF PRESENTATION, EVENT, OR TOPIC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B4BC0E-9BB8-73B6-91E9-0C582FD3AEC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14400" y="2319132"/>
            <a:ext cx="10515600" cy="371590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800" b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69329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line,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828800"/>
            <a:ext cx="10515600" cy="47707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3200" b="1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A79E5-8CBD-BEDC-A92B-F0F795CAB3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822960"/>
            <a:ext cx="10515600" cy="252067"/>
          </a:xfrm>
        </p:spPr>
        <p:txBody>
          <a:bodyPr>
            <a:normAutofit/>
          </a:bodyPr>
          <a:lstStyle>
            <a:lvl1pPr marL="0" indent="0">
              <a:buNone/>
              <a:defRPr sz="1600" spc="500" baseline="0">
                <a:solidFill>
                  <a:schemeClr val="accent6"/>
                </a:solidFill>
              </a:defRPr>
            </a:lvl1pPr>
            <a:lvl2pPr marL="457200" indent="0">
              <a:buNone/>
              <a:defRPr spc="600">
                <a:solidFill>
                  <a:schemeClr val="accent6"/>
                </a:solidFill>
              </a:defRPr>
            </a:lvl2pPr>
            <a:lvl3pPr marL="914400" indent="0">
              <a:buNone/>
              <a:defRPr spc="600">
                <a:solidFill>
                  <a:schemeClr val="accent6"/>
                </a:solidFill>
              </a:defRPr>
            </a:lvl3pPr>
            <a:lvl4pPr marL="1371600" indent="0">
              <a:buNone/>
              <a:defRPr spc="600">
                <a:solidFill>
                  <a:schemeClr val="accent6"/>
                </a:solidFill>
              </a:defRPr>
            </a:lvl4pPr>
            <a:lvl5pPr marL="1828800" indent="0">
              <a:buNone/>
              <a:defRPr spc="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TITLE OF PRESENTATION, EVENT, OR TOPIC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B4BC0E-9BB8-73B6-91E9-0C582FD3AEC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14400" y="2319132"/>
            <a:ext cx="10515600" cy="3715908"/>
          </a:xfrm>
        </p:spPr>
        <p:txBody>
          <a:bodyPr anchor="t">
            <a:noAutofit/>
          </a:bodyPr>
          <a:lstStyle>
            <a:lvl1pPr marL="914400" indent="-457200">
              <a:buFont typeface="Arial" panose="020B0604020202020204" pitchFamily="34" charset="0"/>
              <a:buChar char="•"/>
              <a:defRPr sz="2800" b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457200" fontAlgn="t" hangingPunct="0">
              <a:buFont typeface="Arial" panose="020B0604020202020204" pitchFamily="34" charset="0"/>
              <a:buChar char="•"/>
              <a:defRPr sz="3200">
                <a:solidFill>
                  <a:srgbClr val="002E5D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10184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0EFD53-6872-72E6-1D77-B85220A6E3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097280"/>
            <a:ext cx="10515600" cy="4869887"/>
          </a:xfrm>
        </p:spPr>
        <p:txBody>
          <a:bodyPr anchor="t">
            <a:noAutofit/>
          </a:bodyPr>
          <a:lstStyle>
            <a:lvl1pPr marL="0" indent="0">
              <a:buFont typeface="+mj-lt"/>
              <a:buNone/>
              <a:defRPr sz="28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1651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or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D495A2A-48C5-CB13-E906-9F05ECFEFA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273" y="2170219"/>
            <a:ext cx="10529454" cy="1957585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E40978-A504-2D65-BCBB-B7620E72E2E3}"/>
              </a:ext>
            </a:extLst>
          </p:cNvPr>
          <p:cNvCxnSpPr>
            <a:cxnSpLocks/>
          </p:cNvCxnSpPr>
          <p:nvPr userDrawn="1"/>
        </p:nvCxnSpPr>
        <p:spPr>
          <a:xfrm>
            <a:off x="3016659" y="2032910"/>
            <a:ext cx="6158682" cy="0"/>
          </a:xfrm>
          <a:prstGeom prst="line">
            <a:avLst/>
          </a:prstGeom>
          <a:ln w="19050">
            <a:solidFill>
              <a:srgbClr val="C58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932C5A-F179-029B-F30C-4A7D27C7F319}"/>
              </a:ext>
            </a:extLst>
          </p:cNvPr>
          <p:cNvCxnSpPr>
            <a:cxnSpLocks/>
          </p:cNvCxnSpPr>
          <p:nvPr userDrawn="1"/>
        </p:nvCxnSpPr>
        <p:spPr>
          <a:xfrm>
            <a:off x="3016659" y="4265122"/>
            <a:ext cx="6158682" cy="0"/>
          </a:xfrm>
          <a:prstGeom prst="line">
            <a:avLst/>
          </a:prstGeom>
          <a:ln w="19050">
            <a:solidFill>
              <a:srgbClr val="C58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173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 w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D2036E-33CE-6302-3DFF-A4726FFCB70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DF2BA5-1852-8DF6-3AAC-001976C31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981" y="1264488"/>
            <a:ext cx="4944811" cy="129167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0" i="0" spc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 for joining us!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CAD38D3-7786-DF8B-DBAA-4D2C68ED2DF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96144" y="705048"/>
            <a:ext cx="5507230" cy="568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QR code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68AA66-CD92-BC29-4269-601C84BFB581}"/>
              </a:ext>
            </a:extLst>
          </p:cNvPr>
          <p:cNvCxnSpPr>
            <a:cxnSpLocks/>
          </p:cNvCxnSpPr>
          <p:nvPr userDrawn="1"/>
        </p:nvCxnSpPr>
        <p:spPr>
          <a:xfrm>
            <a:off x="6285837" y="1361661"/>
            <a:ext cx="0" cy="3856382"/>
          </a:xfrm>
          <a:prstGeom prst="line">
            <a:avLst/>
          </a:prstGeom>
          <a:ln w="1905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E171BF79-8EC1-A5AC-12AE-C599A9550082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6408982" y="3289852"/>
            <a:ext cx="4944810" cy="5353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en-US" sz="3600" dirty="0">
                <a:latin typeface="Georgia" panose="02040502050405020303" pitchFamily="18" charset="0"/>
              </a:rPr>
              <a:t>First name, Last name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71E77EA-0F69-37D5-83A2-195A634991BD}"/>
              </a:ext>
            </a:extLst>
          </p:cNvPr>
          <p:cNvSpPr txBox="1">
            <a:spLocks/>
          </p:cNvSpPr>
          <p:nvPr userDrawn="1"/>
        </p:nvSpPr>
        <p:spPr>
          <a:xfrm>
            <a:off x="6408982" y="3031836"/>
            <a:ext cx="4241466" cy="317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pc="300" dirty="0">
                <a:solidFill>
                  <a:srgbClr val="C58B68"/>
                </a:solidFill>
                <a:latin typeface="Proxima Nova Rg" panose="02000506030000020004" pitchFamily="2" charset="0"/>
              </a:rPr>
              <a:t>FOR MORE INFORMATION: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36A908-2683-AA73-225F-703253108AC3}"/>
              </a:ext>
            </a:extLst>
          </p:cNvPr>
          <p:cNvSpPr txBox="1"/>
          <p:nvPr userDrawn="1"/>
        </p:nvSpPr>
        <p:spPr>
          <a:xfrm>
            <a:off x="12458700" y="25769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2000" spc="300" dirty="0">
              <a:solidFill>
                <a:srgbClr val="C58B68"/>
              </a:solidFill>
              <a:latin typeface="Proxima Nova Rg" panose="02000506030000020004" pitchFamily="2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D8A36FA-9AA6-303D-676E-D08F362207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8981" y="3857312"/>
            <a:ext cx="4944810" cy="1360732"/>
          </a:xfrm>
        </p:spPr>
        <p:txBody>
          <a:bodyPr anchor="t">
            <a:noAutofit/>
          </a:bodyPr>
          <a:lstStyle>
            <a:lvl1pPr marL="0" indent="0" algn="l">
              <a:buNone/>
              <a:defRPr sz="28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Phone #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08632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pic>
        <p:nvPicPr>
          <p:cNvPr id="2" name="Content Placeholder 9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1B1947EF-AAD0-D175-8BF5-B86DAA564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759"/>
                    </a14:imgEffect>
                    <a14:imgEffect>
                      <a14:saturation sa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4" r="35307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solidFill>
            <a:srgbClr val="C58B68">
              <a:alpha val="23000"/>
            </a:srgbClr>
          </a:solidFill>
          <a:ln>
            <a:noFill/>
          </a:ln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19C02A8-9759-0D12-0FFB-85F1CC029CF1}"/>
              </a:ext>
            </a:extLst>
          </p:cNvPr>
          <p:cNvSpPr txBox="1">
            <a:spLocks/>
          </p:cNvSpPr>
          <p:nvPr userDrawn="1"/>
        </p:nvSpPr>
        <p:spPr>
          <a:xfrm>
            <a:off x="5670452" y="2885107"/>
            <a:ext cx="5688036" cy="99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2E5D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86A863-3F60-CB65-84A5-F40009D21EE5}"/>
              </a:ext>
            </a:extLst>
          </p:cNvPr>
          <p:cNvCxnSpPr>
            <a:cxnSpLocks/>
          </p:cNvCxnSpPr>
          <p:nvPr userDrawn="1"/>
        </p:nvCxnSpPr>
        <p:spPr>
          <a:xfrm>
            <a:off x="5985803" y="2616591"/>
            <a:ext cx="505733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7CFDE4-7005-5E95-9CE5-108631E16ABC}"/>
              </a:ext>
            </a:extLst>
          </p:cNvPr>
          <p:cNvCxnSpPr>
            <a:cxnSpLocks/>
          </p:cNvCxnSpPr>
          <p:nvPr userDrawn="1"/>
        </p:nvCxnSpPr>
        <p:spPr>
          <a:xfrm>
            <a:off x="5985803" y="4135902"/>
            <a:ext cx="505733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619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8DF42-E627-091E-F09D-CD90E9D41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21" y="2153139"/>
            <a:ext cx="1394689" cy="1394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20DAB-F840-08A6-1CAD-D9B83A1ACD35}"/>
              </a:ext>
            </a:extLst>
          </p:cNvPr>
          <p:cNvSpPr txBox="1">
            <a:spLocks/>
          </p:cNvSpPr>
          <p:nvPr userDrawn="1"/>
        </p:nvSpPr>
        <p:spPr>
          <a:xfrm>
            <a:off x="3126861" y="1863526"/>
            <a:ext cx="7384897" cy="2004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2E5D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FreightText Pro Book" panose="02000603060000020004" pitchFamily="2" charset="0"/>
                <a:cs typeface="Calibri" panose="020F0502020204030204" pitchFamily="34" charset="0"/>
              </a:rPr>
              <a:t>Helping your church do immeasurably more.</a:t>
            </a:r>
          </a:p>
        </p:txBody>
      </p:sp>
    </p:spTree>
    <p:extLst>
      <p:ext uri="{BB962C8B-B14F-4D97-AF65-F5344CB8AC3E}">
        <p14:creationId xmlns:p14="http://schemas.microsoft.com/office/powerpoint/2010/main" val="26226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A489F-7DA0-41FF-8A1C-B921A988E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9F18-CFD3-470F-963F-74A76A5E9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8909B-15C8-4D6A-9411-355CAC85D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FA093-E173-45DA-96DC-7AD41ED4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F31CE-6D14-40AE-BB78-75467A52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13F1B-6258-41C9-A15C-00880D37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05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4EC4-12C6-40BF-A618-911CCBC6C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62AFB-93F8-4719-BFC2-AED2823C8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0EC79-03F9-4F77-9CF1-5EE6248E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174C-1E48-F54C-8077-1083EE8AE5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90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7030-064F-4BE3-9BF9-A5B43C5320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37348"/>
            <a:ext cx="10515600" cy="4012085"/>
          </a:xfrm>
        </p:spPr>
        <p:txBody>
          <a:bodyPr>
            <a:noAutofit/>
          </a:bodyPr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1CB2-F2C7-41B5-9130-A01E0029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ED474-1C00-4BC5-A17F-BC47FE7F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A5147-6A2D-415B-807C-66D95DBC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4F077-75A8-7D42-8003-B4B473E2D6C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5AA601-2C23-DA40-830A-EBFD9930F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80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BAEEB-0AAA-4D81-A736-4A8BC3C742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60171"/>
            <a:ext cx="10515600" cy="586919"/>
          </a:xfrm>
        </p:spPr>
        <p:txBody>
          <a:bodyPr anchor="b">
            <a:noAutofit/>
          </a:bodyPr>
          <a:lstStyle>
            <a:lvl1pPr marL="0" indent="0">
              <a:buNone/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6F2F9-5984-BE4B-9B46-B08ABC81AE39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D958E6-FE62-1B4F-97B2-F254D2EB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273AC-056D-8B49-A732-FB5FC13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09C7550-EE67-0E48-975F-87CFC523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1599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D8D1C-1D7C-4405-A427-40CA8AE454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0969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82BE8-173B-45A0-AD75-8449313E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8A632-FE36-4B3B-A114-45B4D20E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D8160-3A8D-4140-9B78-1972ACFC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287C7F-47E9-2A4B-9C9C-0974BDBE82E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CFCC04-017C-354D-9E6C-61C911E12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46A7A0-8183-624B-871E-A55D6F10016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825625"/>
            <a:ext cx="5181600" cy="400969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E5758-1570-4037-8D1A-946C472C31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A4932-0F84-4D5C-9516-55B66DF5471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1B098-A195-4809-AFA1-9953FA96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6E636-76B9-4AF2-B552-DF2AD9BC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991BF-ECAD-4E27-81D7-598CA476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FAF85E-00F5-A94F-BD44-1722137925A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7DD4651-2570-F147-81E1-881AECC56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91C7E1-43E2-3B46-91B5-AE591EDEA1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675165"/>
            <a:ext cx="5181600" cy="316015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CA3C7-5E7D-0E43-9C55-C89C609BDC4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72200" y="2675165"/>
            <a:ext cx="5181600" cy="316015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4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AB20-09CC-44C2-A0A0-E7933FDAE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3B31C-8DDC-41DB-940B-89C43219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C3735-E8F5-4B64-BE8A-10EF7734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F4853-A352-4360-A851-9CA286DF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0F153-E45F-7148-B925-04D84BD292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1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79974-6307-4006-B60D-FC3866FC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FBBE2-1F8F-41DB-90C0-FF5ACB33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6E043-1665-49C9-ADC1-9CDE0CDE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2AF0C-4D13-D44B-B747-0E6F16FA42F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2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C864-2C77-4FAC-A96B-4BCCD494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5CB0-01EB-4844-923F-9183CC16AE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6CCAA-2AD1-4D09-8132-58049F47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BCB33-2D18-4CA5-9956-D3D6962F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02881-8E0E-4E25-96AB-C5B2A676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CB5F1-A3F7-0941-AB04-6F460BD4AAF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552719-935D-E442-B840-FD8F6F1670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68094" y="987425"/>
            <a:ext cx="6170612" cy="484789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76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6FFC-FEEA-4DF9-B702-F7439B2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0DAD2-2F71-45E5-946D-B6857CED92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Autofit/>
          </a:bodyPr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1E48E-C4E4-41AF-B4A6-9120E9DF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CC4AB-868E-44CD-8631-63853D7B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94EA8-E31A-4503-BC26-D2B640FC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67955-B388-EF4A-A5AE-3D2EA9CDE73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DE9DF3-4F52-D74B-8631-61C1A99B48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304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6BB9-7AAA-4F06-8ED0-73AF1159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762D4-04A4-48E8-9A4C-50D526E7E8D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6FDC-8376-407C-A78F-5500C62F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0B0DE-324B-49A2-807E-774FE7F8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AEA4A-DD98-41E7-83DF-2BCD8EC9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D01C1-DD77-9D42-95B3-AE9D38138A63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4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9D93-DD12-4352-B8F9-DBFB3D9A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65361-7DD2-4A1E-A7A4-99E2FE8EE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E45F4-C018-42A1-ADB3-C41E8A08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4C8A8-4709-420A-9AC6-277FEDD77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1826E-AFA8-4E09-B5AC-3560E0405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0F809-1D50-4EF7-810C-80D91F90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EB536-8A7A-484D-BE79-FEB732E4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08F2B9-827A-4525-ACB2-15EF48B3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70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5FB2FC-A5B1-4397-B435-58F619072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F0114-75A4-4C69-A012-9B53437D185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312D-333C-4A7E-9616-94699D09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34B8-071E-46FC-B3E5-5CBA6E86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C7FD2-47E9-4889-A39E-5C77ABE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581C3-3988-2E45-AC73-60047CF2C82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62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20031-BADD-8144-890C-37A84765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9389C2B-B429-214E-9FB6-BB0BF8BE6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8" r="12958"/>
          <a:stretch/>
        </p:blipFill>
        <p:spPr>
          <a:xfrm>
            <a:off x="0" y="0"/>
            <a:ext cx="5641976" cy="6858000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1C41103-CE04-3840-9B57-7288DDB81DD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57886" y="2804501"/>
            <a:ext cx="5250656" cy="1269267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US" sz="5400">
                <a:latin typeface="Georgia" panose="02040502050405020303" pitchFamily="18" charset="0"/>
              </a:rPr>
              <a:t>Guy Burgo</a:t>
            </a:r>
            <a:br>
              <a:rPr lang="en-US"/>
            </a:br>
            <a:r>
              <a:rPr lang="en-US" sz="2400"/>
              <a:t>VP for Gift &amp; Estate Design Services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656807B-5B69-7947-B888-D32AA649C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7886" y="2079380"/>
            <a:ext cx="5250656" cy="72512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800" spc="300">
                <a:solidFill>
                  <a:srgbClr val="C58B68"/>
                </a:solidFill>
              </a:rPr>
              <a:t>TODAY’S PRESENTER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B0B0A-3745-8446-A5E4-DD142603C2A0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76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7030-064F-4BE3-9BF9-A5B43C5320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37348"/>
            <a:ext cx="10515600" cy="401208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1CB2-F2C7-41B5-9130-A01E0029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ED474-1C00-4BC5-A17F-BC47FE7F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A5147-6A2D-415B-807C-66D95DBC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4F077-75A8-7D42-8003-B4B473E2D6C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5AA601-2C23-DA40-830A-EBFD9930F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8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D8D1C-1D7C-4405-A427-40CA8AE454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09691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82BE8-173B-45A0-AD75-8449313E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8A632-FE36-4B3B-A114-45B4D20E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D8160-3A8D-4140-9B78-1972ACFC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287C7F-47E9-2A4B-9C9C-0974BDBE82E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CFCC04-017C-354D-9E6C-61C911E12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46A7A0-8183-624B-871E-A55D6F10016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825625"/>
            <a:ext cx="5181600" cy="4009691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00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E5758-1570-4037-8D1A-946C472C31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A4932-0F84-4D5C-9516-55B66DF5471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1B098-A195-4809-AFA1-9953FA96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6E636-76B9-4AF2-B552-DF2AD9BC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991BF-ECAD-4E27-81D7-598CA476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FAF85E-00F5-A94F-BD44-1722137925A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7DD4651-2570-F147-81E1-881AECC56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6686"/>
            <a:ext cx="10515600" cy="994002"/>
          </a:xfrm>
        </p:spPr>
        <p:txBody>
          <a:bodyPr>
            <a:noAutofit/>
          </a:bodyPr>
          <a:lstStyle>
            <a:lvl1pPr>
              <a:defRPr sz="2800" spc="300">
                <a:solidFill>
                  <a:srgbClr val="C58B6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91C7E1-43E2-3B46-91B5-AE591EDEA1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675165"/>
            <a:ext cx="5181600" cy="3160151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CA3C7-5E7D-0E43-9C55-C89C609BDC4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72200" y="2675165"/>
            <a:ext cx="5181600" cy="3160151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C864-2C77-4FAC-A96B-4BCCD494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5CB0-01EB-4844-923F-9183CC16AE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6CCAA-2AD1-4D09-8132-58049F47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BCB33-2D18-4CA5-9956-D3D6962F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02881-8E0E-4E25-96AB-C5B2A676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CB5F1-A3F7-0941-AB04-6F460BD4AAF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552719-935D-E442-B840-FD8F6F1670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68094" y="987425"/>
            <a:ext cx="6170612" cy="4847891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22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6FFC-FEEA-4DF9-B702-F7439B2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0DAD2-2F71-45E5-946D-B6857CED92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1E48E-C4E4-41AF-B4A6-9120E9DF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CC4AB-868E-44CD-8631-63853D7B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94EA8-E31A-4503-BC26-D2B640FC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DD50-BC34-4583-B1FC-A277C0F236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67955-B388-EF4A-A5AE-3D2EA9CDE73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DE9DF3-4F52-D74B-8631-61C1A99B48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7543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20031-BADD-8144-890C-37A84765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B25F-75C6-4670-BB95-BB1692B4C5D0}" type="datetimeFigureOut">
              <a:rPr lang="en-US" smtClean="0"/>
              <a:t>9/27/2023</a:t>
            </a:fld>
            <a:endParaRPr lang="en-US"/>
          </a:p>
        </p:txBody>
      </p:sp>
      <p:pic>
        <p:nvPicPr>
          <p:cNvPr id="5" name="Content Placeholder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9389C2B-B429-214E-9FB6-BB0BF8BE6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b="5491"/>
          <a:stretch/>
        </p:blipFill>
        <p:spPr>
          <a:xfrm>
            <a:off x="0" y="376518"/>
            <a:ext cx="5641976" cy="6481482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1C41103-CE04-3840-9B57-7288DDB81DD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57886" y="2804501"/>
            <a:ext cx="7421880" cy="1269267"/>
          </a:xfrm>
        </p:spPr>
        <p:txBody>
          <a:bodyPr/>
          <a:lstStyle/>
          <a:p>
            <a:pPr marL="0" indent="0">
              <a:buNone/>
            </a:pPr>
            <a:r>
              <a:rPr lang="en-US" sz="5400">
                <a:latin typeface="Georgia" panose="02040502050405020303" pitchFamily="18" charset="0"/>
              </a:rPr>
              <a:t>Guy </a:t>
            </a:r>
            <a:r>
              <a:rPr lang="en-US" sz="5400" err="1">
                <a:latin typeface="Georgia" panose="02040502050405020303" pitchFamily="18" charset="0"/>
              </a:rPr>
              <a:t>Burgo</a:t>
            </a:r>
            <a:br>
              <a:rPr lang="en-US"/>
            </a:br>
            <a:r>
              <a:rPr lang="en-US" sz="2400"/>
              <a:t>VP for Gift &amp; Estate Design Services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656807B-5B69-7947-B888-D32AA649C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7886" y="2079380"/>
            <a:ext cx="6196818" cy="72512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z="2800" spc="300">
                <a:solidFill>
                  <a:srgbClr val="C58B68"/>
                </a:solidFill>
              </a:rPr>
              <a:t>TODAYS PRESENTER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B0B0A-3745-8446-A5E4-DD142603C2A0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0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4EC4-12C6-40BF-A618-911CCBC6C6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10768295" cy="17623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174C-1E48-F54C-8077-1083EE8AE5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17039BD-2FC9-A534-23F4-DF90885A0153}"/>
              </a:ext>
            </a:extLst>
          </p:cNvPr>
          <p:cNvSpPr txBox="1">
            <a:spLocks/>
          </p:cNvSpPr>
          <p:nvPr userDrawn="1"/>
        </p:nvSpPr>
        <p:spPr>
          <a:xfrm>
            <a:off x="1026359" y="4785912"/>
            <a:ext cx="4228549" cy="3183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A ministry of </a:t>
            </a:r>
            <a:r>
              <a:rPr lang="en-US" sz="1800" dirty="0"/>
              <a:t>THE</a:t>
            </a:r>
            <a:r>
              <a:rPr lang="en-US" sz="1800" b="1" dirty="0"/>
              <a:t>ALLIANCE</a:t>
            </a:r>
            <a:r>
              <a:rPr lang="en-US" sz="1800" dirty="0"/>
              <a:t> </a:t>
            </a:r>
            <a:r>
              <a:rPr lang="en-US" sz="1800" i="1" dirty="0"/>
              <a:t>since 1959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8BC7289-8EBA-6E89-4FEC-63282D562479}"/>
              </a:ext>
            </a:extLst>
          </p:cNvPr>
          <p:cNvSpPr txBox="1">
            <a:spLocks/>
          </p:cNvSpPr>
          <p:nvPr userDrawn="1"/>
        </p:nvSpPr>
        <p:spPr>
          <a:xfrm>
            <a:off x="991633" y="3756409"/>
            <a:ext cx="1751567" cy="34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300" baseline="0">
                <a:solidFill>
                  <a:srgbClr val="C58B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HOSTED BY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2D289B91-1612-FC01-4D14-6A1DEC3DDA6C}"/>
              </a:ext>
            </a:extLst>
          </p:cNvPr>
          <p:cNvSpPr txBox="1">
            <a:spLocks/>
          </p:cNvSpPr>
          <p:nvPr userDrawn="1"/>
        </p:nvSpPr>
        <p:spPr>
          <a:xfrm>
            <a:off x="991633" y="4179922"/>
            <a:ext cx="4228549" cy="318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0" i="0" dirty="0">
                <a:latin typeface="Georgia" panose="02040502050405020303" pitchFamily="18" charset="0"/>
              </a:rPr>
              <a:t>Orchard Alliance</a:t>
            </a:r>
            <a:endParaRPr lang="en-US" sz="3600" b="0" i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00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left / 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F05046E-EA49-19C3-9D45-08403B7213B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45720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5AA601-2C23-DA40-830A-EBFD9930F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564" y="696686"/>
            <a:ext cx="6142236" cy="9940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spc="300">
                <a:solidFill>
                  <a:srgbClr val="C58B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F9872E1-A433-C334-49DA-CDCB63310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64" y="1837348"/>
            <a:ext cx="6142236" cy="3763351"/>
          </a:xfrm>
        </p:spPr>
        <p:txBody>
          <a:bodyPr bIns="45720">
            <a:noAutofit/>
          </a:bodyPr>
          <a:lstStyle/>
          <a:p>
            <a:pPr marL="0" lvl="0" indent="0">
              <a:buNone/>
            </a:pPr>
            <a:r>
              <a:rPr lang="en-US" sz="4000" dirty="0">
                <a:ea typeface="Calibri" panose="020F0502020204030204" pitchFamily="34" charset="0"/>
              </a:rPr>
              <a:t>Headline</a:t>
            </a:r>
            <a:endParaRPr lang="en-US" sz="4800" dirty="0">
              <a:ea typeface="Calibri" panose="020F0502020204030204" pitchFamily="34" charset="0"/>
            </a:endParaRP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  <a:p>
            <a:pPr lvl="0"/>
            <a:r>
              <a:rPr lang="en-US" sz="2800" dirty="0"/>
              <a:t>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FCFC81-4968-144A-3722-2DA828DDB4F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 b="95071"/>
          <a:stretch/>
        </p:blipFill>
        <p:spPr>
          <a:xfrm>
            <a:off x="0" y="0"/>
            <a:ext cx="121920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8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95C-4814-4AA6-A685-9836018D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6332ED-BE3D-4613-892E-DECEE1C3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589E0-DCBC-4B08-A12D-48EF9990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B1CAF-687B-4D54-9B00-A58CFA3C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5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70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DD13-FFBA-495F-B28A-5C2ACD89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349-4B57-455C-8701-1A0A67AAC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9270B-36FD-451E-9C7B-1272AF45C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C5D0C-C381-4C69-BCF5-4FF778A4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E3BF0-DD10-461B-9FDA-FCA51E69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7B652-E2AB-4461-A482-1B78818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1B01-046D-47AA-A62E-2B3A4DD3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A6B22-A866-4CBC-A8FE-967356D79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EBA85-3C5C-45F9-BF15-06800AEFD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F8B20-F5B4-46E0-8E66-B71F8035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5420E-3ECE-4A09-8554-56167006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3E572-609D-4D1F-BDA6-001EF349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7.emf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0E022-F257-4A90-8000-DD443030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3D5FA-F38F-4BAF-A394-8C058A44B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A5DE-0AE3-4AF0-9B6B-8EA9F91E2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6E3D-F40D-4230-A52A-918DB212A1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C28FD-729E-423F-B25F-31065F276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027D9-6189-4F92-AF48-FEAC31A60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D3FD7-197E-4328-9747-D70E587F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16BE6-2495-4B2D-8794-9CD93592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0758-5D6D-4C34-B2F4-6C5FC25F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DF6D1-6B38-49CF-B421-57FD4E2EB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FECF-2A5B-4CFD-8593-748CE1E0A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336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0CFB0-8CCA-E046-9AB4-443FD3F1BE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46" y="6162967"/>
            <a:ext cx="2113979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rgbClr val="002E5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0758-5D6D-4C34-B2F4-6C5FC25F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0CFB0-8CCA-E046-9AB4-443FD3F1BE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46" y="6162967"/>
            <a:ext cx="2113979" cy="411480"/>
          </a:xfrm>
          <a:prstGeom prst="rect">
            <a:avLst/>
          </a:prstGeom>
        </p:spPr>
      </p:pic>
      <p:sp>
        <p:nvSpPr>
          <p:cNvPr id="7" name="Freeform 1">
            <a:extLst>
              <a:ext uri="{FF2B5EF4-FFF2-40B4-BE49-F238E27FC236}">
                <a16:creationId xmlns:a16="http://schemas.microsoft.com/office/drawing/2014/main" id="{6C8F7187-80D0-4FF8-BBF8-14824A68DE88}"/>
              </a:ext>
            </a:extLst>
          </p:cNvPr>
          <p:cNvSpPr/>
          <p:nvPr userDrawn="1"/>
        </p:nvSpPr>
        <p:spPr>
          <a:xfrm>
            <a:off x="9043273" y="5836935"/>
            <a:ext cx="3154872" cy="1026631"/>
          </a:xfrm>
          <a:custGeom>
            <a:avLst/>
            <a:gdLst>
              <a:gd name="connsiteX0" fmla="*/ 0 w 3289954"/>
              <a:gd name="connsiteY0" fmla="*/ 1121790 h 1121790"/>
              <a:gd name="connsiteX1" fmla="*/ 480767 w 3289954"/>
              <a:gd name="connsiteY1" fmla="*/ 0 h 1121790"/>
              <a:gd name="connsiteX2" fmla="*/ 3289954 w 3289954"/>
              <a:gd name="connsiteY2" fmla="*/ 0 h 1121790"/>
              <a:gd name="connsiteX3" fmla="*/ 3289954 w 3289954"/>
              <a:gd name="connsiteY3" fmla="*/ 1121790 h 1121790"/>
              <a:gd name="connsiteX4" fmla="*/ 0 w 3289954"/>
              <a:gd name="connsiteY4" fmla="*/ 1121790 h 1121790"/>
              <a:gd name="connsiteX0" fmla="*/ 0 w 3289954"/>
              <a:gd name="connsiteY0" fmla="*/ 1121790 h 1121790"/>
              <a:gd name="connsiteX1" fmla="*/ 480767 w 3289954"/>
              <a:gd name="connsiteY1" fmla="*/ 0 h 1121790"/>
              <a:gd name="connsiteX2" fmla="*/ 3165263 w 3289954"/>
              <a:gd name="connsiteY2" fmla="*/ 20782 h 1121790"/>
              <a:gd name="connsiteX3" fmla="*/ 3289954 w 3289954"/>
              <a:gd name="connsiteY3" fmla="*/ 1121790 h 1121790"/>
              <a:gd name="connsiteX4" fmla="*/ 0 w 3289954"/>
              <a:gd name="connsiteY4" fmla="*/ 1121790 h 1121790"/>
              <a:gd name="connsiteX0" fmla="*/ 0 w 3165263"/>
              <a:gd name="connsiteY0" fmla="*/ 1121790 h 1121790"/>
              <a:gd name="connsiteX1" fmla="*/ 480767 w 3165263"/>
              <a:gd name="connsiteY1" fmla="*/ 0 h 1121790"/>
              <a:gd name="connsiteX2" fmla="*/ 3165263 w 3165263"/>
              <a:gd name="connsiteY2" fmla="*/ 20782 h 1121790"/>
              <a:gd name="connsiteX3" fmla="*/ 2936663 w 3165263"/>
              <a:gd name="connsiteY3" fmla="*/ 1121790 h 1121790"/>
              <a:gd name="connsiteX4" fmla="*/ 0 w 3165263"/>
              <a:gd name="connsiteY4" fmla="*/ 1121790 h 1121790"/>
              <a:gd name="connsiteX0" fmla="*/ 0 w 3165263"/>
              <a:gd name="connsiteY0" fmla="*/ 1121790 h 1121790"/>
              <a:gd name="connsiteX1" fmla="*/ 480767 w 3165263"/>
              <a:gd name="connsiteY1" fmla="*/ 0 h 1121790"/>
              <a:gd name="connsiteX2" fmla="*/ 3165263 w 3165263"/>
              <a:gd name="connsiteY2" fmla="*/ 20782 h 1121790"/>
              <a:gd name="connsiteX3" fmla="*/ 3165263 w 3165263"/>
              <a:gd name="connsiteY3" fmla="*/ 1059444 h 1121790"/>
              <a:gd name="connsiteX4" fmla="*/ 0 w 3165263"/>
              <a:gd name="connsiteY4" fmla="*/ 1121790 h 1121790"/>
              <a:gd name="connsiteX0" fmla="*/ 0 w 3154872"/>
              <a:gd name="connsiteY0" fmla="*/ 1059444 h 1059444"/>
              <a:gd name="connsiteX1" fmla="*/ 470376 w 3154872"/>
              <a:gd name="connsiteY1" fmla="*/ 0 h 1059444"/>
              <a:gd name="connsiteX2" fmla="*/ 3154872 w 3154872"/>
              <a:gd name="connsiteY2" fmla="*/ 20782 h 1059444"/>
              <a:gd name="connsiteX3" fmla="*/ 3154872 w 3154872"/>
              <a:gd name="connsiteY3" fmla="*/ 1059444 h 1059444"/>
              <a:gd name="connsiteX4" fmla="*/ 0 w 3154872"/>
              <a:gd name="connsiteY4" fmla="*/ 1059444 h 1059444"/>
              <a:gd name="connsiteX0" fmla="*/ 0 w 3166904"/>
              <a:gd name="connsiteY0" fmla="*/ 1059444 h 1059444"/>
              <a:gd name="connsiteX1" fmla="*/ 470376 w 3166904"/>
              <a:gd name="connsiteY1" fmla="*/ 0 h 1059444"/>
              <a:gd name="connsiteX2" fmla="*/ 3166904 w 3166904"/>
              <a:gd name="connsiteY2" fmla="*/ 56876 h 1059444"/>
              <a:gd name="connsiteX3" fmla="*/ 3154872 w 3166904"/>
              <a:gd name="connsiteY3" fmla="*/ 1059444 h 1059444"/>
              <a:gd name="connsiteX4" fmla="*/ 0 w 3166904"/>
              <a:gd name="connsiteY4" fmla="*/ 1059444 h 1059444"/>
              <a:gd name="connsiteX0" fmla="*/ 0 w 3166904"/>
              <a:gd name="connsiteY0" fmla="*/ 1023349 h 1023349"/>
              <a:gd name="connsiteX1" fmla="*/ 458345 w 3166904"/>
              <a:gd name="connsiteY1" fmla="*/ 0 h 1023349"/>
              <a:gd name="connsiteX2" fmla="*/ 3166904 w 3166904"/>
              <a:gd name="connsiteY2" fmla="*/ 20781 h 1023349"/>
              <a:gd name="connsiteX3" fmla="*/ 3154872 w 3166904"/>
              <a:gd name="connsiteY3" fmla="*/ 1023349 h 1023349"/>
              <a:gd name="connsiteX4" fmla="*/ 0 w 3166904"/>
              <a:gd name="connsiteY4" fmla="*/ 1023349 h 1023349"/>
              <a:gd name="connsiteX0" fmla="*/ 0 w 3154872"/>
              <a:gd name="connsiteY0" fmla="*/ 1026631 h 1026631"/>
              <a:gd name="connsiteX1" fmla="*/ 458345 w 3154872"/>
              <a:gd name="connsiteY1" fmla="*/ 3282 h 1026631"/>
              <a:gd name="connsiteX2" fmla="*/ 3154872 w 3154872"/>
              <a:gd name="connsiteY2" fmla="*/ 0 h 1026631"/>
              <a:gd name="connsiteX3" fmla="*/ 3154872 w 3154872"/>
              <a:gd name="connsiteY3" fmla="*/ 1026631 h 1026631"/>
              <a:gd name="connsiteX4" fmla="*/ 0 w 3154872"/>
              <a:gd name="connsiteY4" fmla="*/ 1026631 h 102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4872" h="1026631">
                <a:moveTo>
                  <a:pt x="0" y="1026631"/>
                </a:moveTo>
                <a:lnTo>
                  <a:pt x="458345" y="3282"/>
                </a:lnTo>
                <a:lnTo>
                  <a:pt x="3154872" y="0"/>
                </a:lnTo>
                <a:lnTo>
                  <a:pt x="3154872" y="1026631"/>
                </a:lnTo>
                <a:lnTo>
                  <a:pt x="0" y="10266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31A90-F1DC-4E4E-B869-51F00D708E8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46" y="6160033"/>
            <a:ext cx="2119452" cy="409966"/>
          </a:xfrm>
          <a:prstGeom prst="rect">
            <a:avLst/>
          </a:prstGeom>
        </p:spPr>
      </p:pic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6B73FF4-B13C-2743-1A25-BB4F7373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75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16BE6-2495-4B2D-8794-9CD93592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0758-5D6D-4C34-B2F4-6C5FC25F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DF6D1-6B38-49CF-B421-57FD4E2EB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9CB25F-75C6-4670-BB95-BB1692B4C5D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FECF-2A5B-4CFD-8593-748CE1E0A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336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C5DD50-BC34-4583-B1FC-A277C0F23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0CFB0-8CCA-E046-9AB4-443FD3F1BE1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46" y="6162967"/>
            <a:ext cx="2113979" cy="411480"/>
          </a:xfrm>
          <a:prstGeom prst="rect">
            <a:avLst/>
          </a:prstGeom>
        </p:spPr>
      </p:pic>
      <p:sp>
        <p:nvSpPr>
          <p:cNvPr id="7" name="Freeform 1">
            <a:extLst>
              <a:ext uri="{FF2B5EF4-FFF2-40B4-BE49-F238E27FC236}">
                <a16:creationId xmlns:a16="http://schemas.microsoft.com/office/drawing/2014/main" id="{6C8F7187-80D0-4FF8-BBF8-14824A68DE88}"/>
              </a:ext>
            </a:extLst>
          </p:cNvPr>
          <p:cNvSpPr/>
          <p:nvPr userDrawn="1"/>
        </p:nvSpPr>
        <p:spPr>
          <a:xfrm>
            <a:off x="9021452" y="5804122"/>
            <a:ext cx="3289954" cy="1121790"/>
          </a:xfrm>
          <a:custGeom>
            <a:avLst/>
            <a:gdLst>
              <a:gd name="connsiteX0" fmla="*/ 0 w 3289954"/>
              <a:gd name="connsiteY0" fmla="*/ 1121790 h 1121790"/>
              <a:gd name="connsiteX1" fmla="*/ 480767 w 3289954"/>
              <a:gd name="connsiteY1" fmla="*/ 0 h 1121790"/>
              <a:gd name="connsiteX2" fmla="*/ 3289954 w 3289954"/>
              <a:gd name="connsiteY2" fmla="*/ 0 h 1121790"/>
              <a:gd name="connsiteX3" fmla="*/ 3289954 w 3289954"/>
              <a:gd name="connsiteY3" fmla="*/ 1121790 h 1121790"/>
              <a:gd name="connsiteX4" fmla="*/ 0 w 3289954"/>
              <a:gd name="connsiteY4" fmla="*/ 1121790 h 112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954" h="1121790">
                <a:moveTo>
                  <a:pt x="0" y="1121790"/>
                </a:moveTo>
                <a:lnTo>
                  <a:pt x="480767" y="0"/>
                </a:lnTo>
                <a:lnTo>
                  <a:pt x="3289954" y="0"/>
                </a:lnTo>
                <a:lnTo>
                  <a:pt x="3289954" y="1121790"/>
                </a:lnTo>
                <a:lnTo>
                  <a:pt x="0" y="11217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31A90-F1DC-4E4E-B869-51F00D708E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46" y="6160033"/>
            <a:ext cx="2119452" cy="4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rgbClr val="002E5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rgbClr val="002E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15E372-3AD5-CA4E-D31A-544FA0A9072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6C974-F063-474B-9182-C1F773484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590" y="924187"/>
            <a:ext cx="9833988" cy="2004647"/>
          </a:xfrm>
        </p:spPr>
        <p:txBody>
          <a:bodyPr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Ignite Conference 2023</a:t>
            </a:r>
            <a:b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44E63-64CF-49D0-8518-A1B918598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4429" y="3071916"/>
            <a:ext cx="7319791" cy="1450609"/>
          </a:xfrm>
        </p:spPr>
        <p:txBody>
          <a:bodyPr anchor="t">
            <a:normAutofit/>
          </a:bodyPr>
          <a:lstStyle/>
          <a:p>
            <a:pPr algn="l"/>
            <a:r>
              <a:rPr lang="en-US" sz="2000" spc="300" dirty="0">
                <a:solidFill>
                  <a:srgbClr val="C58B68"/>
                </a:solidFill>
              </a:rPr>
              <a:t>PRESENTER</a:t>
            </a:r>
            <a:endParaRPr lang="en-US" sz="2000" spc="300" dirty="0">
              <a:solidFill>
                <a:schemeClr val="bg1"/>
              </a:solidFill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Joseph Padilla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</a:rPr>
              <a:t>Vice President for Ministry 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2AF82-B4A7-2949-99C8-4206118B4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03"/>
          <a:stretch/>
        </p:blipFill>
        <p:spPr>
          <a:xfrm>
            <a:off x="9021454" y="5842393"/>
            <a:ext cx="3322946" cy="1126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CAEAA-9630-714F-8283-5A886B454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46" y="6162967"/>
            <a:ext cx="2113979" cy="411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2C693-D020-E84E-9C03-AEF090692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90" y="3071916"/>
            <a:ext cx="1537354" cy="1537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9478B0-7844-960C-44A3-4E0FC9185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6896"/>
          <a:stretch/>
        </p:blipFill>
        <p:spPr>
          <a:xfrm>
            <a:off x="0" y="0"/>
            <a:ext cx="12191999" cy="39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0B8F-6A44-FA98-32A4-0CDAAA086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1076922"/>
            <a:ext cx="12192002" cy="1422400"/>
          </a:xfrm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To help shape hearts, create trust, and inform minds.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B5B3BF-808E-8944-2DCE-F67CE64EF3D6}"/>
              </a:ext>
            </a:extLst>
          </p:cNvPr>
          <p:cNvSpPr txBox="1">
            <a:spLocks/>
          </p:cNvSpPr>
          <p:nvPr/>
        </p:nvSpPr>
        <p:spPr>
          <a:xfrm>
            <a:off x="4970584" y="1003831"/>
            <a:ext cx="2250831" cy="436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baseline="0">
                <a:solidFill>
                  <a:srgbClr val="002E5D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58B6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OUR GOAL:</a:t>
            </a:r>
          </a:p>
        </p:txBody>
      </p:sp>
      <p:pic>
        <p:nvPicPr>
          <p:cNvPr id="4" name="Picture 3" descr="A picture containing font, text, screenshot, handwriting&#10;&#10;Description automatically generated">
            <a:extLst>
              <a:ext uri="{FF2B5EF4-FFF2-40B4-BE49-F238E27FC236}">
                <a16:creationId xmlns:a16="http://schemas.microsoft.com/office/drawing/2014/main" id="{1B816505-9AF8-DA7B-15B0-61B2312E9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2" y="3285979"/>
            <a:ext cx="3742932" cy="1377608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FC2237-680D-042B-533B-EF593A00EF8D}"/>
              </a:ext>
            </a:extLst>
          </p:cNvPr>
          <p:cNvSpPr txBox="1">
            <a:spLocks/>
          </p:cNvSpPr>
          <p:nvPr/>
        </p:nvSpPr>
        <p:spPr>
          <a:xfrm>
            <a:off x="5845227" y="5623418"/>
            <a:ext cx="2752374" cy="58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Ron Blue Materials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7A47AB-D845-C324-C3D3-D69591345BE5}"/>
              </a:ext>
            </a:extLst>
          </p:cNvPr>
          <p:cNvSpPr txBox="1">
            <a:spLocks/>
          </p:cNvSpPr>
          <p:nvPr/>
        </p:nvSpPr>
        <p:spPr>
          <a:xfrm>
            <a:off x="1211591" y="5019527"/>
            <a:ext cx="2752374" cy="58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Website</a:t>
            </a:r>
          </a:p>
        </p:txBody>
      </p:sp>
      <p:pic>
        <p:nvPicPr>
          <p:cNvPr id="9" name="Picture 8" descr="A group of books on a black background&#10;&#10;Description automatically generated">
            <a:extLst>
              <a:ext uri="{FF2B5EF4-FFF2-40B4-BE49-F238E27FC236}">
                <a16:creationId xmlns:a16="http://schemas.microsoft.com/office/drawing/2014/main" id="{470CFF09-32D3-2905-6CB7-D6DB3B8D9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99322"/>
            <a:ext cx="3867149" cy="32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4AC12B-A5CF-4E56-B853-85E6ED05D6B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7"/>
          <a:stretch/>
        </p:blipFill>
        <p:spPr>
          <a:xfrm>
            <a:off x="-381000" y="0"/>
            <a:ext cx="12954000" cy="38686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D4ADEF6-3DAD-A481-E8AB-28699658197D}"/>
              </a:ext>
            </a:extLst>
          </p:cNvPr>
          <p:cNvSpPr txBox="1">
            <a:spLocks/>
          </p:cNvSpPr>
          <p:nvPr/>
        </p:nvSpPr>
        <p:spPr>
          <a:xfrm>
            <a:off x="5971769" y="2073507"/>
            <a:ext cx="5608070" cy="2896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600" dirty="0"/>
              <a:t>Scan the code for more information or to request our FREE </a:t>
            </a:r>
            <a:r>
              <a:rPr lang="en-US" sz="3600" i="1" u="sng" dirty="0"/>
              <a:t>Financial  Discipleship</a:t>
            </a:r>
            <a:r>
              <a:rPr lang="en-US" sz="3600" i="1" dirty="0"/>
              <a:t> </a:t>
            </a:r>
            <a:r>
              <a:rPr lang="en-US" sz="3600" dirty="0"/>
              <a:t>starter pack.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417392-A0E1-1390-E0CC-577A9199E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4937" y="684922"/>
            <a:ext cx="5803500" cy="58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15E372-3AD5-CA4E-D31A-544FA0A9072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6C974-F063-474B-9182-C1F773484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590" y="924187"/>
            <a:ext cx="9833988" cy="2004647"/>
          </a:xfrm>
        </p:spPr>
        <p:txBody>
          <a:bodyPr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Ignite Conference 2023</a:t>
            </a:r>
            <a:b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44E63-64CF-49D0-8518-A1B918598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4429" y="3071916"/>
            <a:ext cx="7319791" cy="1450609"/>
          </a:xfrm>
        </p:spPr>
        <p:txBody>
          <a:bodyPr anchor="t">
            <a:normAutofit/>
          </a:bodyPr>
          <a:lstStyle/>
          <a:p>
            <a:pPr algn="l"/>
            <a:r>
              <a:rPr lang="en-US" sz="2000" spc="300" dirty="0">
                <a:solidFill>
                  <a:srgbClr val="C58B68"/>
                </a:solidFill>
              </a:rPr>
              <a:t>PRESENTER</a:t>
            </a:r>
            <a:endParaRPr lang="en-US" sz="2000" spc="300" dirty="0">
              <a:solidFill>
                <a:schemeClr val="bg1"/>
              </a:solidFill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Joseph Padilla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</a:rPr>
              <a:t>Vice President for Ministry 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2AF82-B4A7-2949-99C8-4206118B4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03"/>
          <a:stretch/>
        </p:blipFill>
        <p:spPr>
          <a:xfrm>
            <a:off x="9021454" y="5842393"/>
            <a:ext cx="3322946" cy="1126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CAEAA-9630-714F-8283-5A886B454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46" y="6162967"/>
            <a:ext cx="2113979" cy="411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2C693-D020-E84E-9C03-AEF090692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90" y="3071916"/>
            <a:ext cx="1537354" cy="1537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9478B0-7844-960C-44A3-4E0FC9185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6896"/>
          <a:stretch/>
        </p:blipFill>
        <p:spPr>
          <a:xfrm>
            <a:off x="0" y="0"/>
            <a:ext cx="12191999" cy="39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3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E07CD-58F7-AB68-14F0-4A2C9348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03" y="634672"/>
            <a:ext cx="8733793" cy="2253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EC62F-4277-69BE-3E85-6335E282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43" y="2045062"/>
            <a:ext cx="3920207" cy="3920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BC740-6ED9-846E-0657-CDB236E4C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458" y="2045062"/>
            <a:ext cx="3920207" cy="39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9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DB15-2822-47FB-A110-4EE6E43DDB1D}"/>
              </a:ext>
            </a:extLst>
          </p:cNvPr>
          <p:cNvSpPr txBox="1">
            <a:spLocks/>
          </p:cNvSpPr>
          <p:nvPr/>
        </p:nvSpPr>
        <p:spPr>
          <a:xfrm>
            <a:off x="841248" y="694944"/>
            <a:ext cx="10515600" cy="9966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2E5D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WE SERVE</a:t>
            </a:r>
            <a:br>
              <a:rPr lang="en-US" sz="3200" dirty="0">
                <a:solidFill>
                  <a:schemeClr val="accent6"/>
                </a:solidFill>
              </a:rPr>
            </a:b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Supporting Alliance Churches Since 1959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51287-63FF-49D4-9AD7-0833FCC7EDA2}"/>
              </a:ext>
            </a:extLst>
          </p:cNvPr>
          <p:cNvSpPr txBox="1"/>
          <p:nvPr/>
        </p:nvSpPr>
        <p:spPr>
          <a:xfrm>
            <a:off x="4555333" y="2353310"/>
            <a:ext cx="3081333" cy="1005840"/>
          </a:xfrm>
          <a:prstGeom prst="rect">
            <a:avLst/>
          </a:prstGeom>
          <a:solidFill>
            <a:srgbClr val="C58B68"/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9E9897-14A6-40BC-A5F4-CDFBD8EED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6" y="3719526"/>
            <a:ext cx="1361446" cy="1374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140163-1F81-4325-B952-2AB34247A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1" y="3719526"/>
            <a:ext cx="1407934" cy="140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3A3B3C-D759-4DBE-BCC7-4C42DC2C2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28" y="3719526"/>
            <a:ext cx="1241904" cy="1301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B6F2A0-8A45-430A-A3AA-54BD165CDE70}"/>
              </a:ext>
            </a:extLst>
          </p:cNvPr>
          <p:cNvSpPr txBox="1"/>
          <p:nvPr/>
        </p:nvSpPr>
        <p:spPr>
          <a:xfrm>
            <a:off x="835152" y="2353310"/>
            <a:ext cx="3081333" cy="1005840"/>
          </a:xfrm>
          <a:prstGeom prst="rect">
            <a:avLst/>
          </a:prstGeom>
          <a:solidFill>
            <a:srgbClr val="C58B68"/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1D87-7DF5-4ED4-9445-BDC9C1B829E5}"/>
              </a:ext>
            </a:extLst>
          </p:cNvPr>
          <p:cNvSpPr txBox="1"/>
          <p:nvPr/>
        </p:nvSpPr>
        <p:spPr>
          <a:xfrm>
            <a:off x="8275514" y="2353310"/>
            <a:ext cx="3081333" cy="1005840"/>
          </a:xfrm>
          <a:prstGeom prst="rect">
            <a:avLst/>
          </a:prstGeom>
          <a:solidFill>
            <a:srgbClr val="C58B68"/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Stewardship &amp; Generosity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0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8E91-87A0-486B-9608-41C4CEDC652E}"/>
              </a:ext>
            </a:extLst>
          </p:cNvPr>
          <p:cNvSpPr txBox="1"/>
          <p:nvPr/>
        </p:nvSpPr>
        <p:spPr>
          <a:xfrm>
            <a:off x="2255068" y="1213009"/>
            <a:ext cx="7681864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Sibili</a:t>
            </a:r>
            <a:endParaRPr lang="en-US" sz="4400" dirty="0">
              <a:solidFill>
                <a:srgbClr val="002E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Ergo</a:t>
            </a:r>
          </a:p>
          <a:p>
            <a:pPr algn="ctr"/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Fortibuses</a:t>
            </a:r>
            <a:r>
              <a:rPr lang="en-US" sz="4400" dirty="0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Enero</a:t>
            </a:r>
            <a:endParaRPr lang="en-US" sz="4400" dirty="0">
              <a:solidFill>
                <a:srgbClr val="002E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Nobili </a:t>
            </a:r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Demis</a:t>
            </a:r>
            <a:r>
              <a:rPr lang="en-US" sz="4400" dirty="0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Trux</a:t>
            </a:r>
            <a:endParaRPr lang="en-US" sz="4400" dirty="0">
              <a:solidFill>
                <a:srgbClr val="002E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Sewatis</a:t>
            </a:r>
            <a:r>
              <a:rPr lang="en-US" sz="4400" dirty="0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Enem</a:t>
            </a:r>
            <a:endParaRPr lang="en-US" sz="4400" dirty="0">
              <a:solidFill>
                <a:srgbClr val="002E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 err="1">
                <a:solidFill>
                  <a:srgbClr val="002E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Cowsendux</a:t>
            </a:r>
            <a:endParaRPr lang="en-US" sz="4400" dirty="0">
              <a:solidFill>
                <a:srgbClr val="002E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rgbClr val="0035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354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ware, cup&#10;&#10;Description automatically generated">
            <a:extLst>
              <a:ext uri="{FF2B5EF4-FFF2-40B4-BE49-F238E27FC236}">
                <a16:creationId xmlns:a16="http://schemas.microsoft.com/office/drawing/2014/main" id="{1508702C-6B52-F5E9-424E-D575A969B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9" y="2316413"/>
            <a:ext cx="4701101" cy="34134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73CC4E-ACD9-4B93-9D63-4ACE05E1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686"/>
            <a:ext cx="10515600" cy="994002"/>
          </a:xfrm>
        </p:spPr>
        <p:txBody>
          <a:bodyPr anchor="ctr">
            <a:normAutofit/>
          </a:bodyPr>
          <a:lstStyle/>
          <a:p>
            <a:r>
              <a:rPr lang="en-US" sz="3200" dirty="0"/>
              <a:t> THE WAY PEOPLE GIVE TODAY IS CHANGING!</a:t>
            </a:r>
          </a:p>
        </p:txBody>
      </p:sp>
      <p:pic>
        <p:nvPicPr>
          <p:cNvPr id="7" name="Picture 6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EA8D3D7D-DC26-FDE9-2509-54F26C2F83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65" y="2316413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33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7DC8-24A1-48B5-A017-45A31D88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7D261-0E58-4486-950A-59419D5FF377}"/>
              </a:ext>
            </a:extLst>
          </p:cNvPr>
          <p:cNvSpPr txBox="1"/>
          <p:nvPr/>
        </p:nvSpPr>
        <p:spPr>
          <a:xfrm>
            <a:off x="5439642" y="2057346"/>
            <a:ext cx="3842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002E5D"/>
                </a:solidFill>
                <a:latin typeface="Proxima Nova" panose="02000506030000020004" pitchFamily="2" charset="0"/>
              </a:rPr>
              <a:t>CASH, SAVINGS &amp;</a:t>
            </a:r>
            <a:br>
              <a:rPr lang="en-US" sz="2400" b="1" dirty="0">
                <a:solidFill>
                  <a:srgbClr val="002E5D"/>
                </a:solidFill>
                <a:latin typeface="Proxima Nova" panose="02000506030000020004" pitchFamily="2" charset="0"/>
              </a:rPr>
            </a:br>
            <a:r>
              <a:rPr lang="en-US" sz="2400" b="1" dirty="0">
                <a:solidFill>
                  <a:srgbClr val="002E5D"/>
                </a:solidFill>
                <a:latin typeface="Proxima Nova" panose="02000506030000020004" pitchFamily="2" charset="0"/>
              </a:rPr>
              <a:t>CHECKING ACCOUNTS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roxima Nova" panose="0200050603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37E0B-5B53-4FA2-9D97-7EE62DB2BA03}"/>
              </a:ext>
            </a:extLst>
          </p:cNvPr>
          <p:cNvSpPr txBox="1"/>
          <p:nvPr/>
        </p:nvSpPr>
        <p:spPr>
          <a:xfrm>
            <a:off x="5439642" y="3207714"/>
            <a:ext cx="4129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E5D"/>
                </a:solidFill>
                <a:latin typeface="Proxima Nova" panose="02000506030000020004" pitchFamily="2" charset="0"/>
              </a:rPr>
              <a:t>APPRECIATED ASSETS: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D"/>
                </a:solidFill>
                <a:latin typeface="Proxima Nova Rg" panose="02000506030000020004" pitchFamily="2" charset="0"/>
              </a:rPr>
              <a:t>Public 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D"/>
                </a:solidFill>
                <a:latin typeface="Proxima Nova Rg" panose="02000506030000020004" pitchFamily="2" charset="0"/>
              </a:rPr>
              <a:t>Private 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D"/>
                </a:solidFill>
                <a:latin typeface="Proxima Nova Rg" panose="02000506030000020004" pitchFamily="2" charset="0"/>
              </a:rPr>
              <a:t>Real Estate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D"/>
                </a:solidFill>
                <a:latin typeface="Proxima Nova Rg" panose="02000506030000020004" pitchFamily="2" charset="0"/>
              </a:rPr>
              <a:t>Business sale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D"/>
                </a:solidFill>
                <a:latin typeface="Proxima Nova Rg" panose="02000506030000020004" pitchFamily="2" charset="0"/>
              </a:rPr>
              <a:t>IRA gifts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D"/>
                </a:solidFill>
                <a:latin typeface="Proxima Nova Rg" panose="02000506030000020004" pitchFamily="2" charset="0"/>
              </a:rPr>
              <a:t>Gifts from your will</a:t>
            </a:r>
          </a:p>
        </p:txBody>
      </p:sp>
      <p:pic>
        <p:nvPicPr>
          <p:cNvPr id="9" name="Picture 8" descr="Image result for iceburg">
            <a:extLst>
              <a:ext uri="{FF2B5EF4-FFF2-40B4-BE49-F238E27FC236}">
                <a16:creationId xmlns:a16="http://schemas.microsoft.com/office/drawing/2014/main" id="{64DE03A0-6480-4F43-9E5D-3A3E13AE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09" y="2129544"/>
            <a:ext cx="4434273" cy="38365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9FDFB7-1AB9-4AB8-9867-E2E57EB57BD9}"/>
              </a:ext>
            </a:extLst>
          </p:cNvPr>
          <p:cNvSpPr txBox="1"/>
          <p:nvPr/>
        </p:nvSpPr>
        <p:spPr>
          <a:xfrm>
            <a:off x="856831" y="5115929"/>
            <a:ext cx="1493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Non-cash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27AA0-08BD-4C9B-9A18-A9067A919830}"/>
              </a:ext>
            </a:extLst>
          </p:cNvPr>
          <p:cNvSpPr txBox="1"/>
          <p:nvPr/>
        </p:nvSpPr>
        <p:spPr>
          <a:xfrm>
            <a:off x="4196882" y="2282648"/>
            <a:ext cx="1091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Cash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7BF897-A69C-433A-AA79-AE45D136ECC0}"/>
              </a:ext>
            </a:extLst>
          </p:cNvPr>
          <p:cNvCxnSpPr>
            <a:cxnSpLocks/>
          </p:cNvCxnSpPr>
          <p:nvPr/>
        </p:nvCxnSpPr>
        <p:spPr>
          <a:xfrm>
            <a:off x="865709" y="3055984"/>
            <a:ext cx="8181576" cy="0"/>
          </a:xfrm>
          <a:prstGeom prst="line">
            <a:avLst/>
          </a:prstGeom>
          <a:ln w="19050">
            <a:solidFill>
              <a:srgbClr val="002E5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29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4612A7-CCBA-48A8-985E-F9CA7D51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65" y="1723776"/>
            <a:ext cx="2514600" cy="213831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EF5CB-9ECB-447D-AE7F-3DD4CE19E0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2"/>
          <a:stretch/>
        </p:blipFill>
        <p:spPr>
          <a:xfrm>
            <a:off x="3654765" y="4222669"/>
            <a:ext cx="2514600" cy="20544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71616-6EFC-4449-B3EF-B84513475B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7"/>
          <a:stretch/>
        </p:blipFill>
        <p:spPr>
          <a:xfrm>
            <a:off x="838200" y="1723776"/>
            <a:ext cx="2514600" cy="213831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2A3F2-87CE-44F7-84E3-43570470A3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" r="1292"/>
          <a:stretch/>
        </p:blipFill>
        <p:spPr>
          <a:xfrm>
            <a:off x="838200" y="4222669"/>
            <a:ext cx="2514600" cy="20417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2F981A-1801-4085-94E2-9F43F178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PLANNED GIVING MICROSITE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F18A85D3-0411-4BCA-9F6B-A18C04D923CA}"/>
              </a:ext>
            </a:extLst>
          </p:cNvPr>
          <p:cNvSpPr txBox="1">
            <a:spLocks/>
          </p:cNvSpPr>
          <p:nvPr/>
        </p:nvSpPr>
        <p:spPr>
          <a:xfrm>
            <a:off x="6569242" y="1920240"/>
            <a:ext cx="4849232" cy="40120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rgbClr val="002E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Self-contained microsite, customized with your color, images, and church contacts (Orchard Alliance maintains and updates the content)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Easily added to your website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No cost to Alliance churches</a:t>
            </a:r>
          </a:p>
        </p:txBody>
      </p:sp>
    </p:spTree>
    <p:extLst>
      <p:ext uri="{BB962C8B-B14F-4D97-AF65-F5344CB8AC3E}">
        <p14:creationId xmlns:p14="http://schemas.microsoft.com/office/powerpoint/2010/main" val="2307260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E07CD-58F7-AB68-14F0-4A2C9348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03" y="634672"/>
            <a:ext cx="8733793" cy="2253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EC62F-4277-69BE-3E85-6335E282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43" y="2045062"/>
            <a:ext cx="3920207" cy="3920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BC740-6ED9-846E-0657-CDB236E4C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458" y="2045062"/>
            <a:ext cx="3920207" cy="39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0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A5BE-EC3A-7C21-CCCE-99AFA65C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Discipleship Ministry</a:t>
            </a:r>
            <a:br>
              <a:rPr lang="en-US" dirty="0"/>
            </a:br>
            <a:r>
              <a:rPr lang="en-US" sz="2000" i="1" dirty="0"/>
              <a:t>Where Faith and Finance Meet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72551-184C-0F08-389C-ACED3044D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9610"/>
            <a:ext cx="1751370" cy="26615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A6B42-DB4B-F990-6417-84ACB9287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1924" r="6464" b="7099"/>
          <a:stretch/>
        </p:blipFill>
        <p:spPr>
          <a:xfrm>
            <a:off x="3421315" y="2239611"/>
            <a:ext cx="1956835" cy="26615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E53CAF-9B20-FB8E-5570-FDCAA2C6D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1537"/>
          <a:stretch/>
        </p:blipFill>
        <p:spPr>
          <a:xfrm>
            <a:off x="6209895" y="2239611"/>
            <a:ext cx="1956835" cy="26615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E1925-9F40-19D1-F2F9-E602CA5B9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2427"/>
          <a:stretch/>
        </p:blipFill>
        <p:spPr>
          <a:xfrm>
            <a:off x="8998475" y="2239611"/>
            <a:ext cx="1956835" cy="26615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3073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A2020">
  <a:themeElements>
    <a:clrScheme name="Custom 1">
      <a:dk1>
        <a:srgbClr val="003594"/>
      </a:dk1>
      <a:lt1>
        <a:srgbClr val="FFFFFF"/>
      </a:lt1>
      <a:dk2>
        <a:srgbClr val="3F4443"/>
      </a:dk2>
      <a:lt2>
        <a:srgbClr val="BEC6C4"/>
      </a:lt2>
      <a:accent1>
        <a:srgbClr val="002E5D"/>
      </a:accent1>
      <a:accent2>
        <a:srgbClr val="0072CE"/>
      </a:accent2>
      <a:accent3>
        <a:srgbClr val="719949"/>
      </a:accent3>
      <a:accent4>
        <a:srgbClr val="71B2C9"/>
      </a:accent4>
      <a:accent5>
        <a:srgbClr val="EEE3D0"/>
      </a:accent5>
      <a:accent6>
        <a:srgbClr val="C58B68"/>
      </a:accent6>
      <a:hlink>
        <a:srgbClr val="0072CE"/>
      </a:hlink>
      <a:folHlink>
        <a:srgbClr val="71994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2020" id="{5E1D1BED-FDAD-43AA-8FD6-E9D87B6F99A5}" vid="{469E83E3-B754-4699-A3AC-FDF141EC17C9}"/>
    </a:ext>
  </a:extLst>
</a:theme>
</file>

<file path=ppt/theme/theme3.xml><?xml version="1.0" encoding="utf-8"?>
<a:theme xmlns:a="http://schemas.openxmlformats.org/drawingml/2006/main" name="1_OA2020">
  <a:themeElements>
    <a:clrScheme name="Custom 1">
      <a:dk1>
        <a:srgbClr val="003594"/>
      </a:dk1>
      <a:lt1>
        <a:srgbClr val="FFFFFF"/>
      </a:lt1>
      <a:dk2>
        <a:srgbClr val="3F4443"/>
      </a:dk2>
      <a:lt2>
        <a:srgbClr val="BEC6C4"/>
      </a:lt2>
      <a:accent1>
        <a:srgbClr val="002E5D"/>
      </a:accent1>
      <a:accent2>
        <a:srgbClr val="0072CE"/>
      </a:accent2>
      <a:accent3>
        <a:srgbClr val="719949"/>
      </a:accent3>
      <a:accent4>
        <a:srgbClr val="71B2C9"/>
      </a:accent4>
      <a:accent5>
        <a:srgbClr val="EEE3D0"/>
      </a:accent5>
      <a:accent6>
        <a:srgbClr val="C58B68"/>
      </a:accent6>
      <a:hlink>
        <a:srgbClr val="0072CE"/>
      </a:hlink>
      <a:folHlink>
        <a:srgbClr val="71994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fontScale="92500" lnSpcReduction="20000"/>
      </a:bodyPr>
      <a:lstStyle>
        <a:defPPr algn="l">
          <a:defRPr sz="2000" spc="300" dirty="0" smtClean="0">
            <a:solidFill>
              <a:srgbClr val="C58B68"/>
            </a:solidFill>
            <a:latin typeface="Proxima Nova Rg" panose="02000506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chard-Alliance-2022.potx" id="{D5A4FBC1-C993-4C97-B0BF-3CCE530BCF06}" vid="{3FE5F775-B912-4095-B0BE-87894EF98D86}"/>
    </a:ext>
  </a:extLst>
</a:theme>
</file>

<file path=ppt/theme/theme4.xml><?xml version="1.0" encoding="utf-8"?>
<a:theme xmlns:a="http://schemas.openxmlformats.org/drawingml/2006/main" name="OA2020">
  <a:themeElements>
    <a:clrScheme name="Custom 1">
      <a:dk1>
        <a:srgbClr val="003594"/>
      </a:dk1>
      <a:lt1>
        <a:srgbClr val="FFFFFF"/>
      </a:lt1>
      <a:dk2>
        <a:srgbClr val="3F4443"/>
      </a:dk2>
      <a:lt2>
        <a:srgbClr val="BEC6C4"/>
      </a:lt2>
      <a:accent1>
        <a:srgbClr val="002E5D"/>
      </a:accent1>
      <a:accent2>
        <a:srgbClr val="0072CE"/>
      </a:accent2>
      <a:accent3>
        <a:srgbClr val="719949"/>
      </a:accent3>
      <a:accent4>
        <a:srgbClr val="71B2C9"/>
      </a:accent4>
      <a:accent5>
        <a:srgbClr val="EEE3D0"/>
      </a:accent5>
      <a:accent6>
        <a:srgbClr val="C58B68"/>
      </a:accent6>
      <a:hlink>
        <a:srgbClr val="0072CE"/>
      </a:hlink>
      <a:folHlink>
        <a:srgbClr val="71994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chard-Alliance-2022.potx" id="{D5A4FBC1-C993-4C97-B0BF-3CCE530BCF06}" vid="{3FE5F775-B912-4095-B0BE-87894EF98D8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B21FC2EFAC54B86A1A439C683D201" ma:contentTypeVersion="18" ma:contentTypeDescription="Create a new document." ma:contentTypeScope="" ma:versionID="4ac07a98db441e2496fa6f5eea693de1">
  <xsd:schema xmlns:xsd="http://www.w3.org/2001/XMLSchema" xmlns:xs="http://www.w3.org/2001/XMLSchema" xmlns:p="http://schemas.microsoft.com/office/2006/metadata/properties" xmlns:ns1="http://schemas.microsoft.com/sharepoint/v3" xmlns:ns2="73cb1d8c-efbb-47c7-b51d-3c9a6b489846" xmlns:ns3="2f67b0eb-445c-4572-89f8-127494509f26" targetNamespace="http://schemas.microsoft.com/office/2006/metadata/properties" ma:root="true" ma:fieldsID="1ccdd0cd234e7f2dcef7fbc2f2a0c12e" ns1:_="" ns2:_="" ns3:_="">
    <xsd:import namespace="http://schemas.microsoft.com/sharepoint/v3"/>
    <xsd:import namespace="73cb1d8c-efbb-47c7-b51d-3c9a6b489846"/>
    <xsd:import namespace="2f67b0eb-445c-4572-89f8-127494509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b1d8c-efbb-47c7-b51d-3c9a6b4898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ae89378-ddf2-415e-b752-5a8587050b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7b0eb-445c-4572-89f8-127494509f2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dc50af5-b8a3-438e-9455-7a8de9d1b152}" ma:internalName="TaxCatchAll" ma:showField="CatchAllData" ma:web="2f67b0eb-445c-4572-89f8-127494509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f67b0eb-445c-4572-89f8-127494509f26" xsi:nil="true"/>
    <lcf76f155ced4ddcb4097134ff3c332f xmlns="73cb1d8c-efbb-47c7-b51d-3c9a6b4898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05868B-873A-47B5-B316-B797DB7517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3cb1d8c-efbb-47c7-b51d-3c9a6b489846"/>
    <ds:schemaRef ds:uri="2f67b0eb-445c-4572-89f8-127494509f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7B01FA-E3F5-4550-A5EE-E1D20D2D63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B756D8-B177-4BD3-85DF-9D0C163DF9DF}">
  <ds:schemaRefs>
    <ds:schemaRef ds:uri="http://purl.org/dc/terms/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2f67b0eb-445c-4572-89f8-127494509f26"/>
    <ds:schemaRef ds:uri="73cb1d8c-efbb-47c7-b51d-3c9a6b48984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12359</TotalTime>
  <Words>345</Words>
  <Application>Microsoft Office PowerPoint</Application>
  <PresentationFormat>Widescreen</PresentationFormat>
  <Paragraphs>73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FreightText Pro Book</vt:lpstr>
      <vt:lpstr>Georgia</vt:lpstr>
      <vt:lpstr>Proxima Nova</vt:lpstr>
      <vt:lpstr>Proxima Nova Rg</vt:lpstr>
      <vt:lpstr>Custom Design</vt:lpstr>
      <vt:lpstr>2_OA2020</vt:lpstr>
      <vt:lpstr>1_OA2020</vt:lpstr>
      <vt:lpstr>OA2020</vt:lpstr>
      <vt:lpstr>Ignite Conference 2023 </vt:lpstr>
      <vt:lpstr>PowerPoint Presentation</vt:lpstr>
      <vt:lpstr>PowerPoint Presentation</vt:lpstr>
      <vt:lpstr>PowerPoint Presentation</vt:lpstr>
      <vt:lpstr> THE WAY PEOPLE GIVE TODAY IS CHANGING!</vt:lpstr>
      <vt:lpstr>REALITY IS…</vt:lpstr>
      <vt:lpstr>PLANNED GIVING MICROSITE</vt:lpstr>
      <vt:lpstr>PowerPoint Presentation</vt:lpstr>
      <vt:lpstr>Financial Discipleship Ministry Where Faith and Finance Meet</vt:lpstr>
      <vt:lpstr>To help shape hearts, create trust, and inform minds.</vt:lpstr>
      <vt:lpstr>PowerPoint Presentation</vt:lpstr>
      <vt:lpstr>Ignite Conference 2023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Padilla</dc:creator>
  <cp:lastModifiedBy>Joseph Padilla</cp:lastModifiedBy>
  <cp:revision>153</cp:revision>
  <cp:lastPrinted>2023-07-10T20:07:30Z</cp:lastPrinted>
  <dcterms:created xsi:type="dcterms:W3CDTF">2019-11-04T16:59:21Z</dcterms:created>
  <dcterms:modified xsi:type="dcterms:W3CDTF">2023-09-28T00:58:57Z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0x010100B38B21FC2EFAC54B86A1A439C683D201</vt:lpwstr>
  </property>
  <property fmtid="{D5CDD505-2E9C-101B-9397-08002B2CF9AE}" pid="3" name="MediaServiceImageTags">
    <vt:lpwstr/>
  </property>
</Properties>
</file>