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3ed1eeedde_0_136: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3ed1eeedde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7f486721ab_0_1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7f486721a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7e94814ea4_0_1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7e94814ea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7e94814ea4_0_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7e94814ea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7f486721ab_0_1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7f486721a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7f486721ab_0_2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7f486721a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7f455509b4_0_3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7f455509b4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7f486721ab_0_3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7f486721ab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44c16fea82_0_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44c16fea8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7e94814ea4_0_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7e94814ea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7f455509b4_0_1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7f455509b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7f455509b4_0_1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7f455509b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7f486721ab_0_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7f486721a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7f455509b4_0_2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7f455509b4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7f455509b4_0_2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7f455509b4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7f486721ab_0_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7f486721a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b="1" sz="4000">
              <a:solidFill>
                <a:schemeClr val="lt1"/>
              </a:solidFill>
              <a:latin typeface="Droid Sans"/>
              <a:ea typeface="Droid Sans"/>
              <a:cs typeface="Droid Sans"/>
              <a:sym typeface="Droid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2"/>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700">
                <a:solidFill>
                  <a:schemeClr val="lt1"/>
                </a:solidFill>
                <a:latin typeface="Droid Sans"/>
                <a:ea typeface="Droid Sans"/>
                <a:cs typeface="Droid Sans"/>
                <a:sym typeface="Droid Sans"/>
              </a:rPr>
              <a:t>After Saul returned from pursuing the Philistines, he was told, “David is in the Desert of En Gedi.” So Saul took three thousand able young men from all Israel and set out to look for David and his men near the Crags of the Wild Goats. He came to the sheep pens along the way; a cave was there, and Saul went in to relieve himself. David and his men were far back in the cave.</a:t>
            </a:r>
            <a:endParaRPr b="1" sz="27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sz="27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1 Samuel 24:1-3</a:t>
            </a:r>
            <a:endParaRPr b="1" sz="2800">
              <a:solidFill>
                <a:schemeClr val="lt1"/>
              </a:solidFill>
              <a:latin typeface="Droid Sans"/>
              <a:ea typeface="Droid Sans"/>
              <a:cs typeface="Droid Sans"/>
              <a:sym typeface="Droid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23"/>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Refuse Revenge</a:t>
            </a:r>
            <a:endParaRPr b="1" sz="3300">
              <a:solidFill>
                <a:schemeClr val="lt1"/>
              </a:solidFill>
              <a:latin typeface="Droid Sans"/>
              <a:ea typeface="Droid Sans"/>
              <a:cs typeface="Droid Sans"/>
              <a:sym typeface="Droid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4"/>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Afterward, David was conscience-stricken for having cut off a corner of his robe. He said to his men, “The Lord forbid that I should do such a thing to my master, the Lord’s anointed, or lay my hand on him; for he is the anointed of the Lord.” With these words David sharply rebuked his men and did not allow them to attack Saul. And Saul left the cave and went his way.</a:t>
            </a:r>
            <a:endParaRPr b="1" sz="30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3000">
                <a:solidFill>
                  <a:schemeClr val="lt1"/>
                </a:solidFill>
                <a:latin typeface="Droid Sans"/>
                <a:ea typeface="Droid Sans"/>
                <a:cs typeface="Droid Sans"/>
                <a:sym typeface="Droid Sans"/>
              </a:rPr>
              <a:t>1 Samuel 24:5-7</a:t>
            </a:r>
            <a:endParaRPr b="1" sz="3000">
              <a:solidFill>
                <a:schemeClr val="lt1"/>
              </a:solidFill>
              <a:latin typeface="Droid Sans"/>
              <a:ea typeface="Droid Sans"/>
              <a:cs typeface="Droid Sans"/>
              <a:sym typeface="Droid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5"/>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Risk </a:t>
            </a:r>
            <a:r>
              <a:rPr b="1" lang="en" sz="3300">
                <a:solidFill>
                  <a:schemeClr val="lt1"/>
                </a:solidFill>
                <a:latin typeface="Droid Sans"/>
                <a:ea typeface="Droid Sans"/>
                <a:cs typeface="Droid Sans"/>
                <a:sym typeface="Droid Sans"/>
              </a:rPr>
              <a:t>Reconciliation</a:t>
            </a:r>
            <a:endParaRPr b="1" sz="3300">
              <a:solidFill>
                <a:schemeClr val="lt1"/>
              </a:solidFill>
              <a:latin typeface="Droid Sans"/>
              <a:ea typeface="Droid Sans"/>
              <a:cs typeface="Droid Sans"/>
              <a:sym typeface="Droid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31" name="Shape 131"/>
        <p:cNvGrpSpPr/>
        <p:nvPr/>
      </p:nvGrpSpPr>
      <p:grpSpPr>
        <a:xfrm>
          <a:off x="0" y="0"/>
          <a:ext cx="0" cy="0"/>
          <a:chOff x="0" y="0"/>
          <a:chExt cx="0" cy="0"/>
        </a:xfrm>
      </p:grpSpPr>
      <p:sp>
        <p:nvSpPr>
          <p:cNvPr id="132" name="Google Shape;132;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26"/>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Release it All to God</a:t>
            </a:r>
            <a:endParaRPr b="1" sz="3300">
              <a:solidFill>
                <a:schemeClr val="lt1"/>
              </a:solidFill>
              <a:latin typeface="Droid Sans"/>
              <a:ea typeface="Droid Sans"/>
              <a:cs typeface="Droid Sans"/>
              <a:sym typeface="Droid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37" name="Shape 137"/>
        <p:cNvGrpSpPr/>
        <p:nvPr/>
      </p:nvGrpSpPr>
      <p:grpSpPr>
        <a:xfrm>
          <a:off x="0" y="0"/>
          <a:ext cx="0" cy="0"/>
          <a:chOff x="0" y="0"/>
          <a:chExt cx="0" cy="0"/>
        </a:xfrm>
      </p:grpSpPr>
      <p:sp>
        <p:nvSpPr>
          <p:cNvPr id="138" name="Google Shape;138;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7"/>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6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600">
                <a:solidFill>
                  <a:schemeClr val="lt1"/>
                </a:solidFill>
                <a:latin typeface="Droid Sans"/>
                <a:ea typeface="Droid Sans"/>
                <a:cs typeface="Droid Sans"/>
                <a:sym typeface="Droid Sans"/>
              </a:rPr>
              <a:t>“You can easily tell when someone has been hit by a spear. They turn a deep shade of bitter. David never got hit. Gradually he learned a very well kept secret. </a:t>
            </a:r>
            <a:endParaRPr b="1" sz="26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6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600">
                <a:solidFill>
                  <a:schemeClr val="lt1"/>
                </a:solidFill>
                <a:latin typeface="Droid Sans"/>
                <a:ea typeface="Droid Sans"/>
                <a:cs typeface="Droid Sans"/>
                <a:sym typeface="Droid Sans"/>
              </a:rPr>
              <a:t>One, never learn anything about the easily mastered art of spear throwing. Two, don’t hang out with spear throwers. Three, keep your mouth tightly closed. In this way spears will never touch you even when they pierce your heart. </a:t>
            </a:r>
            <a:endParaRPr b="1" sz="26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t/>
            </a:r>
            <a:endParaRPr b="1" sz="2600">
              <a:solidFill>
                <a:schemeClr val="lt1"/>
              </a:solidFill>
              <a:latin typeface="Droid Sans"/>
              <a:ea typeface="Droid Sans"/>
              <a:cs typeface="Droid Sans"/>
              <a:sym typeface="Droid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43" name="Shape 143"/>
        <p:cNvGrpSpPr/>
        <p:nvPr/>
      </p:nvGrpSpPr>
      <p:grpSpPr>
        <a:xfrm>
          <a:off x="0" y="0"/>
          <a:ext cx="0" cy="0"/>
          <a:chOff x="0" y="0"/>
          <a:chExt cx="0" cy="0"/>
        </a:xfrm>
      </p:grpSpPr>
      <p:sp>
        <p:nvSpPr>
          <p:cNvPr id="144" name="Google Shape;144;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28"/>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900">
                <a:solidFill>
                  <a:schemeClr val="lt1"/>
                </a:solidFill>
                <a:latin typeface="Droid Sans"/>
                <a:ea typeface="Droid Sans"/>
                <a:cs typeface="Droid Sans"/>
                <a:sym typeface="Droid Sans"/>
              </a:rPr>
              <a:t>But I will sing of your strength, in the morning I will sing of your love; for you are my fortress, my refuge in times of trouble. You are my strength, I sing praise to you; you, God, are my fortress, my God on whom I can rely.</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Psalm 59:16-17</a:t>
            </a:r>
            <a:endParaRPr b="1" sz="2800">
              <a:solidFill>
                <a:schemeClr val="lt1"/>
              </a:solidFill>
              <a:latin typeface="Droid Sans"/>
              <a:ea typeface="Droid Sans"/>
              <a:cs typeface="Droid Sans"/>
              <a:sym typeface="Droid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4"/>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900">
                <a:solidFill>
                  <a:schemeClr val="lt1"/>
                </a:solidFill>
                <a:latin typeface="Droid Sans"/>
                <a:ea typeface="Droid Sans"/>
                <a:cs typeface="Droid Sans"/>
                <a:sym typeface="Droid Sans"/>
              </a:rPr>
              <a:t>But I will sing of your strength, in the morning I will sing of your love; for you are my fortress, my refuge in times of trouble. You are my strength, I sing praise to you; you, God, are my fortress, my God on whom I can rely.</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Psalm 59:16-17</a:t>
            </a:r>
            <a:endParaRPr b="1" sz="2800">
              <a:solidFill>
                <a:schemeClr val="lt1"/>
              </a:solidFill>
              <a:latin typeface="Droid Sans"/>
              <a:ea typeface="Droid Sans"/>
              <a:cs typeface="Droid Sans"/>
              <a:sym typeface="Droid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5"/>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It is one thing to start well, </a:t>
            </a:r>
            <a:endParaRPr b="1" sz="3300">
              <a:solidFill>
                <a:schemeClr val="lt1"/>
              </a:solidFill>
              <a:latin typeface="Droid Sans"/>
              <a:ea typeface="Droid Sans"/>
              <a:cs typeface="Droid Sans"/>
              <a:sym typeface="Droid Sans"/>
            </a:endParaRPr>
          </a:p>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it’s another to </a:t>
            </a:r>
            <a:r>
              <a:rPr b="1" lang="en" sz="3300">
                <a:solidFill>
                  <a:schemeClr val="accent6"/>
                </a:solidFill>
                <a:latin typeface="Droid Sans"/>
                <a:ea typeface="Droid Sans"/>
                <a:cs typeface="Droid Sans"/>
                <a:sym typeface="Droid Sans"/>
              </a:rPr>
              <a:t>finish well</a:t>
            </a:r>
            <a:r>
              <a:rPr b="1" lang="en" sz="3300">
                <a:solidFill>
                  <a:schemeClr val="lt1"/>
                </a:solidFill>
                <a:latin typeface="Droid Sans"/>
                <a:ea typeface="Droid Sans"/>
                <a:cs typeface="Droid Sans"/>
                <a:sym typeface="Droid Sans"/>
              </a:rPr>
              <a:t>. </a:t>
            </a:r>
            <a:endParaRPr b="1" sz="3300">
              <a:solidFill>
                <a:schemeClr val="lt1"/>
              </a:solidFill>
              <a:latin typeface="Droid Sans"/>
              <a:ea typeface="Droid Sans"/>
              <a:cs typeface="Droid Sans"/>
              <a:sym typeface="Droid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6"/>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900">
                <a:solidFill>
                  <a:schemeClr val="lt1"/>
                </a:solidFill>
                <a:latin typeface="Droid Sans"/>
                <a:ea typeface="Droid Sans"/>
                <a:cs typeface="Droid Sans"/>
                <a:sym typeface="Droid Sans"/>
              </a:rPr>
              <a:t>When the men were returning home after David had killed the Philistine, the women came out from all the towns of Israel to meet King Saul with singing and dancing, with joyful songs and with timbrels and lyres. As they danced, they sang: “Saul has slain his thousands, and David his tens of thousands.”</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1 Samuel 18:6-7</a:t>
            </a:r>
            <a:endParaRPr b="1" sz="2800">
              <a:solidFill>
                <a:schemeClr val="lt1"/>
              </a:solidFill>
              <a:latin typeface="Droid Sans"/>
              <a:ea typeface="Droid Sans"/>
              <a:cs typeface="Droid Sans"/>
              <a:sym typeface="Droid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7"/>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School of Brokeness</a:t>
            </a:r>
            <a:endParaRPr b="1" sz="3300">
              <a:solidFill>
                <a:schemeClr val="lt1"/>
              </a:solidFill>
              <a:latin typeface="Droid Sans"/>
              <a:ea typeface="Droid Sans"/>
              <a:cs typeface="Droid Sans"/>
              <a:sym typeface="Droid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8"/>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God wants to do a </a:t>
            </a:r>
            <a:r>
              <a:rPr b="1" lang="en" sz="3300">
                <a:solidFill>
                  <a:schemeClr val="accent6"/>
                </a:solidFill>
                <a:latin typeface="Droid Sans"/>
                <a:ea typeface="Droid Sans"/>
                <a:cs typeface="Droid Sans"/>
                <a:sym typeface="Droid Sans"/>
              </a:rPr>
              <a:t>deep work in us</a:t>
            </a:r>
            <a:r>
              <a:rPr b="1" lang="en" sz="3300">
                <a:solidFill>
                  <a:schemeClr val="lt1"/>
                </a:solidFill>
                <a:latin typeface="Droid Sans"/>
                <a:ea typeface="Droid Sans"/>
                <a:cs typeface="Droid Sans"/>
                <a:sym typeface="Droid Sans"/>
              </a:rPr>
              <a:t>, </a:t>
            </a:r>
            <a:endParaRPr b="1" sz="3300">
              <a:solidFill>
                <a:schemeClr val="lt1"/>
              </a:solidFill>
              <a:latin typeface="Droid Sans"/>
              <a:ea typeface="Droid Sans"/>
              <a:cs typeface="Droid Sans"/>
              <a:sym typeface="Droid Sans"/>
            </a:endParaRPr>
          </a:p>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not just a great work through us. </a:t>
            </a:r>
            <a:endParaRPr b="1" sz="3300">
              <a:solidFill>
                <a:schemeClr val="lt1"/>
              </a:solidFill>
              <a:latin typeface="Droid Sans"/>
              <a:ea typeface="Droid Sans"/>
              <a:cs typeface="Droid Sans"/>
              <a:sym typeface="Droid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9"/>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900">
                <a:solidFill>
                  <a:schemeClr val="lt1"/>
                </a:solidFill>
                <a:latin typeface="Droid Sans"/>
                <a:ea typeface="Droid Sans"/>
                <a:cs typeface="Droid Sans"/>
                <a:sym typeface="Droid Sans"/>
              </a:rPr>
              <a:t>This is what the Lord says: Heaven is my throne,and earth is my footstool. Where could you possibly build a house for me?</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900">
                <a:solidFill>
                  <a:schemeClr val="lt1"/>
                </a:solidFill>
                <a:latin typeface="Droid Sans"/>
                <a:ea typeface="Droid Sans"/>
                <a:cs typeface="Droid Sans"/>
                <a:sym typeface="Droid Sans"/>
              </a:rPr>
              <a:t>And where would my resting place be? My hand made all these things, and so they all came into being. This is the Lord’s declaration.</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900">
                <a:solidFill>
                  <a:schemeClr val="accent6"/>
                </a:solidFill>
                <a:latin typeface="Droid Sans"/>
                <a:ea typeface="Droid Sans"/>
                <a:cs typeface="Droid Sans"/>
                <a:sym typeface="Droid Sans"/>
              </a:rPr>
              <a:t>I will look favorably on this kind of person: one who is humble, broken in spirit, and trembles at my word</a:t>
            </a:r>
            <a:r>
              <a:rPr b="1" lang="en" sz="2900">
                <a:solidFill>
                  <a:schemeClr val="lt1"/>
                </a:solidFill>
                <a:latin typeface="Droid Sans"/>
                <a:ea typeface="Droid Sans"/>
                <a:cs typeface="Droid Sans"/>
                <a:sym typeface="Droid Sans"/>
              </a:rPr>
              <a:t>.                         </a:t>
            </a:r>
            <a:r>
              <a:rPr b="1" lang="en" sz="2800">
                <a:solidFill>
                  <a:schemeClr val="lt1"/>
                </a:solidFill>
                <a:latin typeface="Droid Sans"/>
                <a:ea typeface="Droid Sans"/>
                <a:cs typeface="Droid Sans"/>
                <a:sym typeface="Droid Sans"/>
              </a:rPr>
              <a:t>Isaiah 66:1-2</a:t>
            </a:r>
            <a:endParaRPr b="1" sz="2800">
              <a:solidFill>
                <a:schemeClr val="lt1"/>
              </a:solidFill>
              <a:latin typeface="Droid Sans"/>
              <a:ea typeface="Droid Sans"/>
              <a:cs typeface="Droid Sans"/>
              <a:sym typeface="Droid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0"/>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30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900">
                <a:solidFill>
                  <a:schemeClr val="lt1"/>
                </a:solidFill>
                <a:latin typeface="Droid Sans"/>
                <a:ea typeface="Droid Sans"/>
                <a:cs typeface="Droid Sans"/>
                <a:sym typeface="Droid Sans"/>
              </a:rPr>
              <a:t>While David was playing the lyre, as he usually did. Saul had a spear in his hand  and he hurled it, saying to himself, “I’ll pin David to the wall.” But David eluded him twice.</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30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30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1 Samuel 18:10-11</a:t>
            </a:r>
            <a:endParaRPr b="1" sz="2800">
              <a:solidFill>
                <a:schemeClr val="lt1"/>
              </a:solidFill>
              <a:latin typeface="Droid Sans"/>
              <a:ea typeface="Droid Sans"/>
              <a:cs typeface="Droid Sans"/>
              <a:sym typeface="Droid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21"/>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700">
                <a:solidFill>
                  <a:schemeClr val="lt1"/>
                </a:solidFill>
                <a:latin typeface="Droid Sans"/>
                <a:ea typeface="Droid Sans"/>
                <a:cs typeface="Droid Sans"/>
                <a:sym typeface="Droid Sans"/>
              </a:rPr>
              <a:t>Once more war broke out, and David went out and fought the Philistines. He struck them with such force that they fled before him.</a:t>
            </a:r>
            <a:endParaRPr b="1" sz="27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700">
                <a:solidFill>
                  <a:schemeClr val="lt1"/>
                </a:solidFill>
                <a:latin typeface="Droid Sans"/>
                <a:ea typeface="Droid Sans"/>
                <a:cs typeface="Droid Sans"/>
                <a:sym typeface="Droid Sans"/>
              </a:rPr>
              <a:t>But an evil spirit from the Lord came on Saul as he was sitting in his house with his spear in his hand. While David was playing the lyre,  Saul tried to pin him to the wall with his spear, but David eluded him as Saul drove the spear into the wall. That night David made good his escape.</a:t>
            </a:r>
            <a:endParaRPr b="1" sz="30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1 Samuel 19:8-10</a:t>
            </a:r>
            <a:endParaRPr b="1" sz="2800">
              <a:solidFill>
                <a:schemeClr val="lt1"/>
              </a:solidFill>
              <a:latin typeface="Droid Sans"/>
              <a:ea typeface="Droid Sans"/>
              <a:cs typeface="Droid Sans"/>
              <a:sym typeface="Droid San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